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E4024B7-67B9-4084-9B84-B5434902521D}"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284598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4024B7-67B9-4084-9B84-B5434902521D}"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89686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4024B7-67B9-4084-9B84-B5434902521D}"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281295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4024B7-67B9-4084-9B84-B5434902521D}"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140021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E4024B7-67B9-4084-9B84-B5434902521D}" type="datetimeFigureOut">
              <a:rPr lang="fr-FR" smtClean="0"/>
              <a:t>25/03/2020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254116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E4024B7-67B9-4084-9B84-B5434902521D}" type="datetimeFigureOut">
              <a:rPr lang="fr-FR" smtClean="0"/>
              <a:t>25/03/2020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386454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E4024B7-67B9-4084-9B84-B5434902521D}" type="datetimeFigureOut">
              <a:rPr lang="fr-FR" smtClean="0"/>
              <a:t>25/03/2020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26272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E4024B7-67B9-4084-9B84-B5434902521D}" type="datetimeFigureOut">
              <a:rPr lang="fr-FR" smtClean="0"/>
              <a:t>25/03/2020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5060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E4024B7-67B9-4084-9B84-B5434902521D}" type="datetimeFigureOut">
              <a:rPr lang="fr-FR" smtClean="0"/>
              <a:t>25/03/2020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4165730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E4024B7-67B9-4084-9B84-B5434902521D}" type="datetimeFigureOut">
              <a:rPr lang="fr-FR" smtClean="0"/>
              <a:t>25/03/2020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394488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E4024B7-67B9-4084-9B84-B5434902521D}" type="datetimeFigureOut">
              <a:rPr lang="fr-FR" smtClean="0"/>
              <a:t>25/03/2020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482266-D1BC-42C0-AFD9-3C37FEA048D2}" type="slidenum">
              <a:rPr lang="fr-FR" smtClean="0"/>
              <a:t>‹N°›</a:t>
            </a:fld>
            <a:endParaRPr lang="fr-FR"/>
          </a:p>
        </p:txBody>
      </p:sp>
    </p:spTree>
    <p:extLst>
      <p:ext uri="{BB962C8B-B14F-4D97-AF65-F5344CB8AC3E}">
        <p14:creationId xmlns:p14="http://schemas.microsoft.com/office/powerpoint/2010/main" val="199925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024B7-67B9-4084-9B84-B5434902521D}" type="datetimeFigureOut">
              <a:rPr lang="fr-FR" smtClean="0"/>
              <a:t>25/03/2020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82266-D1BC-42C0-AFD9-3C37FEA048D2}" type="slidenum">
              <a:rPr lang="fr-FR" smtClean="0"/>
              <a:t>‹N°›</a:t>
            </a:fld>
            <a:endParaRPr lang="fr-FR"/>
          </a:p>
        </p:txBody>
      </p:sp>
    </p:spTree>
    <p:extLst>
      <p:ext uri="{BB962C8B-B14F-4D97-AF65-F5344CB8AC3E}">
        <p14:creationId xmlns:p14="http://schemas.microsoft.com/office/powerpoint/2010/main" val="942914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b="1" dirty="0" smtClean="0">
                <a:latin typeface="Times New Roman" panose="02020603050405020304" pitchFamily="18" charset="0"/>
                <a:cs typeface="Times New Roman" panose="02020603050405020304" pitchFamily="18" charset="0"/>
              </a:rPr>
              <a:t>Ungal d </a:t>
            </a:r>
            <a:r>
              <a:rPr lang="fr-FR" b="1" dirty="0" err="1" smtClean="0">
                <a:latin typeface="Times New Roman" panose="02020603050405020304" pitchFamily="18" charset="0"/>
                <a:cs typeface="Times New Roman" panose="02020603050405020304" pitchFamily="18" charset="0"/>
              </a:rPr>
              <a:t>yimal</a:t>
            </a:r>
            <a:r>
              <a:rPr lang="fr-FR" b="1" dirty="0" smtClean="0">
                <a:latin typeface="Times New Roman" panose="02020603050405020304" pitchFamily="18" charset="0"/>
                <a:cs typeface="Times New Roman" panose="02020603050405020304" pitchFamily="18" charset="0"/>
              </a:rPr>
              <a:t> n </a:t>
            </a:r>
            <a:r>
              <a:rPr lang="fr-FR" b="1" dirty="0" err="1" smtClean="0">
                <a:latin typeface="Times New Roman" panose="02020603050405020304" pitchFamily="18" charset="0"/>
                <a:cs typeface="Times New Roman" panose="02020603050405020304" pitchFamily="18" charset="0"/>
              </a:rPr>
              <a:t>tsekla</a:t>
            </a:r>
            <a:r>
              <a:rPr lang="fr-FR" b="1" dirty="0" smtClean="0">
                <a:latin typeface="Times New Roman" panose="02020603050405020304" pitchFamily="18" charset="0"/>
                <a:cs typeface="Times New Roman" panose="02020603050405020304" pitchFamily="18" charset="0"/>
              </a:rPr>
              <a:t> </a:t>
            </a:r>
            <a:r>
              <a:rPr lang="fr-FR" b="1" dirty="0" err="1" smtClean="0">
                <a:latin typeface="Times New Roman" panose="02020603050405020304" pitchFamily="18" charset="0"/>
                <a:cs typeface="Times New Roman" panose="02020603050405020304" pitchFamily="18" charset="0"/>
              </a:rPr>
              <a:t>tamazi</a:t>
            </a:r>
            <a:r>
              <a:rPr lang="fr-FR" b="1" dirty="0" err="1" smtClean="0">
                <a:latin typeface="Tifinaghe-latin-ircam" panose="02000000000000000000" pitchFamily="2" charset="0"/>
                <a:cs typeface="Times New Roman" panose="02020603050405020304" pitchFamily="18" charset="0"/>
              </a:rPr>
              <a:t>vt</a:t>
            </a:r>
            <a:r>
              <a:rPr lang="fr-FR" b="1" dirty="0" smtClean="0">
                <a:latin typeface="Tifinaghe-latin-ircam" panose="02000000000000000000" pitchFamily="2" charset="0"/>
                <a:cs typeface="Times New Roman" panose="02020603050405020304" pitchFamily="18" charset="0"/>
              </a:rPr>
              <a:t/>
            </a:r>
            <a:br>
              <a:rPr lang="fr-FR" b="1" dirty="0" smtClean="0">
                <a:latin typeface="Tifinaghe-latin-ircam" panose="02000000000000000000" pitchFamily="2" charset="0"/>
                <a:cs typeface="Times New Roman" panose="02020603050405020304" pitchFamily="18" charset="0"/>
              </a:rPr>
            </a:br>
            <a:r>
              <a:rPr lang="fr-FR" b="1" dirty="0" smtClean="0">
                <a:latin typeface="Times New Roman" panose="02020603050405020304" pitchFamily="18" charset="0"/>
                <a:cs typeface="Times New Roman" panose="02020603050405020304" pitchFamily="18" charset="0"/>
              </a:rPr>
              <a:t>Le Roman et le devenir de la littérature amazighe</a:t>
            </a:r>
            <a:endParaRPr lang="fr-FR" b="1"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1176271" y="4014162"/>
            <a:ext cx="9144000" cy="1655762"/>
          </a:xfrm>
        </p:spPr>
        <p:txBody>
          <a:bodyPr>
            <a:noAutofit/>
          </a:bodyPr>
          <a:lstStyle/>
          <a:p>
            <a:r>
              <a:rPr lang="fr-FR" sz="4400" dirty="0" smtClean="0">
                <a:latin typeface="Tifinaghe-latin-ircam" panose="02000000000000000000" pitchFamily="2" charset="0"/>
              </a:rPr>
              <a:t> </a:t>
            </a:r>
            <a:endParaRPr lang="fr-FR" sz="4400" dirty="0">
              <a:latin typeface="Tifinaghe-latin-ircam" panose="02000000000000000000" pitchFamily="2" charset="0"/>
            </a:endParaRPr>
          </a:p>
        </p:txBody>
      </p:sp>
    </p:spTree>
    <p:extLst>
      <p:ext uri="{BB962C8B-B14F-4D97-AF65-F5344CB8AC3E}">
        <p14:creationId xmlns:p14="http://schemas.microsoft.com/office/powerpoint/2010/main" val="3232654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anose="02020603050405020304" pitchFamily="18" charset="0"/>
                <a:cs typeface="Times New Roman" panose="02020603050405020304" pitchFamily="18" charset="0"/>
              </a:rPr>
              <a:t>L’essence et l’apparence</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r>
              <a:rPr lang="fr-FR" sz="3200" dirty="0">
                <a:latin typeface="Times New Roman" panose="02020603050405020304" pitchFamily="18" charset="0"/>
                <a:cs typeface="Times New Roman" panose="02020603050405020304" pitchFamily="18" charset="0"/>
              </a:rPr>
              <a:t>réalité et apparence se confondent, ainsi que la forme et le contenu. Ainsi, «dans la peinture, le tableau est à la fois dessin et couleur : aucune primauté de l’image sur la matière qui la figure ; dans le cinéma, le film est à la fois montage et récit, sans privilège de l’un par rapport à l’autre ; dans la musique, dire et vouloir dire sont inséparables - ils constituent ensemble la phrase musicale - et offrent un sens qui fait un avec la beauté musicale». </a:t>
            </a:r>
          </a:p>
          <a:p>
            <a:pPr algn="just"/>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8356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sz="3200" dirty="0" smtClean="0">
                <a:latin typeface="Times New Roman" panose="02020603050405020304" pitchFamily="18" charset="0"/>
                <a:cs typeface="Times New Roman" panose="02020603050405020304" pitchFamily="18" charset="0"/>
              </a:rPr>
              <a:t>Selon l’approche «profonde», il y a divorce entre l’expression et l’exprimé, le sens n’est jamais là, parce qu’il tient à une réalité que le paraître ne peut traduire : aussi faut-il toujours aller en quête de ce qu’il manque ou de ce qui lui manque : «Au monde il manque sa raison d’être, à l’art sa signification</a:t>
            </a:r>
            <a:r>
              <a:rPr lang="fr-FR" dirty="0" smtClean="0"/>
              <a:t> »</a:t>
            </a:r>
          </a:p>
          <a:p>
            <a:pPr marL="0" indent="0" algn="just">
              <a:buNone/>
            </a:pPr>
            <a:r>
              <a:rPr lang="fr-FR" dirty="0"/>
              <a:t> </a:t>
            </a:r>
            <a:r>
              <a:rPr lang="fr-FR" dirty="0" smtClean="0"/>
              <a:t>       </a:t>
            </a:r>
          </a:p>
          <a:p>
            <a:pPr marL="0" indent="0" algn="just">
              <a:buNone/>
            </a:pPr>
            <a:r>
              <a:rPr lang="fr-FR" dirty="0"/>
              <a:t> </a:t>
            </a:r>
            <a:r>
              <a:rPr lang="fr-FR" dirty="0" smtClean="0"/>
              <a:t>       « </a:t>
            </a:r>
            <a:r>
              <a:rPr lang="fr-FR" sz="2400" dirty="0" smtClean="0"/>
              <a:t>L’être </a:t>
            </a:r>
            <a:r>
              <a:rPr lang="fr-FR" sz="2400" dirty="0"/>
              <a:t>ou le paraître, telle est la </a:t>
            </a:r>
            <a:r>
              <a:rPr lang="fr-FR" sz="2400" dirty="0" smtClean="0"/>
              <a:t>question », Libération, </a:t>
            </a:r>
            <a:r>
              <a:rPr lang="fr-FR" sz="2400" dirty="0"/>
              <a:t> 11 octobre 2017 à 17:26</a:t>
            </a:r>
            <a:r>
              <a:rPr lang="fr-FR" sz="2400" dirty="0" smtClean="0"/>
              <a:t> </a:t>
            </a:r>
            <a:endParaRPr lang="fr-FR" sz="2400" dirty="0"/>
          </a:p>
        </p:txBody>
      </p:sp>
    </p:spTree>
    <p:extLst>
      <p:ext uri="{BB962C8B-B14F-4D97-AF65-F5344CB8AC3E}">
        <p14:creationId xmlns:p14="http://schemas.microsoft.com/office/powerpoint/2010/main" val="1496494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finaghe-latin-ircam" panose="02000000000000000000" pitchFamily="2" charset="0"/>
              </a:rPr>
              <a:t>Allas s </a:t>
            </a:r>
            <a:r>
              <a:rPr lang="fr-FR" dirty="0" err="1" smtClean="0">
                <a:latin typeface="Tifinaghe-latin-ircam" panose="02000000000000000000" pitchFamily="2" charset="0"/>
              </a:rPr>
              <a:t>wedwel</a:t>
            </a:r>
            <a:r>
              <a:rPr lang="fr-FR" dirty="0" smtClean="0">
                <a:latin typeface="Tifinaghe-latin-ircam" panose="02000000000000000000" pitchFamily="2" charset="0"/>
              </a:rPr>
              <a:t> var </a:t>
            </a:r>
            <a:r>
              <a:rPr lang="fr-FR" dirty="0" err="1" smtClean="0">
                <a:latin typeface="Tifinaghe-latin-ircam" panose="02000000000000000000" pitchFamily="2" charset="0"/>
              </a:rPr>
              <a:t>deffar</a:t>
            </a:r>
            <a:r>
              <a:rPr lang="fr-FR" dirty="0" smtClean="0">
                <a:latin typeface="Tifinaghe-latin-ircam" panose="02000000000000000000" pitchFamily="2" charset="0"/>
              </a:rPr>
              <a:t> t:18</a:t>
            </a:r>
            <a:br>
              <a:rPr lang="fr-FR" dirty="0" smtClean="0">
                <a:latin typeface="Tifinaghe-latin-ircam" panose="02000000000000000000" pitchFamily="2" charset="0"/>
              </a:rPr>
            </a:br>
            <a:r>
              <a:rPr lang="fr-FR" dirty="0" smtClean="0">
                <a:latin typeface="Times New Roman" panose="02020603050405020304" pitchFamily="18" charset="0"/>
                <a:cs typeface="Times New Roman" panose="02020603050405020304" pitchFamily="18" charset="0"/>
              </a:rPr>
              <a:t>Récit en flashback</a:t>
            </a:r>
            <a:endParaRPr lang="fr-FR" dirty="0">
              <a:latin typeface="Tifinaghe-latin-ircam" panose="02000000000000000000" pitchFamily="2" charset="0"/>
            </a:endParaRPr>
          </a:p>
        </p:txBody>
      </p:sp>
      <p:sp>
        <p:nvSpPr>
          <p:cNvPr id="3" name="Espace réservé du contenu 2"/>
          <p:cNvSpPr>
            <a:spLocks noGrp="1"/>
          </p:cNvSpPr>
          <p:nvPr>
            <p:ph idx="1"/>
          </p:nvPr>
        </p:nvSpPr>
        <p:spPr/>
        <p:txBody>
          <a:bodyPr>
            <a:normAutofit fontScale="92500"/>
          </a:bodyPr>
          <a:lstStyle/>
          <a:p>
            <a:r>
              <a:rPr lang="fr-FR" sz="3600" dirty="0" smtClean="0">
                <a:latin typeface="Tifinaghe-latin-ircam" panose="02000000000000000000" pitchFamily="2" charset="0"/>
              </a:rPr>
              <a:t>Awarni </a:t>
            </a:r>
            <a:r>
              <a:rPr lang="fr-FR" sz="3600" dirty="0" err="1" smtClean="0">
                <a:latin typeface="Tifinaghe-latin-ircam" panose="02000000000000000000" pitchFamily="2" charset="0"/>
              </a:rPr>
              <a:t>umespsab</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aked</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umerwas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nness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mayemmi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itegged</a:t>
            </a:r>
            <a:r>
              <a:rPr lang="fr-FR" sz="3600" dirty="0" smtClean="0">
                <a:latin typeface="Tifinaghe-latin-ircam" panose="02000000000000000000" pitchFamily="2" charset="0"/>
              </a:rPr>
              <a:t> var min </a:t>
            </a:r>
            <a:r>
              <a:rPr lang="fr-FR" sz="3600" dirty="0" err="1" smtClean="0">
                <a:latin typeface="Tifinaghe-latin-ircam" panose="02000000000000000000" pitchFamily="2" charset="0"/>
              </a:rPr>
              <a:t>xsen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yewdan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Itmuttuy</a:t>
            </a:r>
            <a:r>
              <a:rPr lang="fr-FR" sz="3600" dirty="0" smtClean="0">
                <a:latin typeface="Tifinaghe-latin-ircam" panose="02000000000000000000" pitchFamily="2" charset="0"/>
              </a:rPr>
              <a:t> var </a:t>
            </a:r>
            <a:r>
              <a:rPr lang="fr-FR" sz="3600" dirty="0" err="1" smtClean="0">
                <a:latin typeface="Tifinaghe-latin-ircam" panose="02000000000000000000" pitchFamily="2" charset="0"/>
              </a:rPr>
              <a:t>yamma</a:t>
            </a:r>
            <a:r>
              <a:rPr lang="fr-FR" sz="3600" dirty="0" smtClean="0">
                <a:latin typeface="Tifinaghe-latin-ircam" panose="02000000000000000000" pitchFamily="2" charset="0"/>
              </a:rPr>
              <a:t> as, var </a:t>
            </a:r>
            <a:r>
              <a:rPr lang="fr-FR" sz="3600" dirty="0" err="1" smtClean="0">
                <a:latin typeface="Tifinaghe-latin-ircam" panose="02000000000000000000" pitchFamily="2" charset="0"/>
              </a:rPr>
              <a:t>wi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llan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nness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Abrid</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weddwel</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ibda</a:t>
            </a:r>
            <a:r>
              <a:rPr lang="fr-FR" sz="3600" dirty="0" smtClean="0">
                <a:latin typeface="Tifinaghe-latin-ircam" panose="02000000000000000000" pitchFamily="2" charset="0"/>
              </a:rPr>
              <a:t> t </a:t>
            </a:r>
            <a:r>
              <a:rPr lang="fr-FR" sz="3600" dirty="0" err="1" smtClean="0">
                <a:latin typeface="Tifinaghe-latin-ircam" panose="02000000000000000000" pitchFamily="2" charset="0"/>
              </a:rPr>
              <a:t>zi</a:t>
            </a:r>
            <a:r>
              <a:rPr lang="fr-FR" sz="3600" dirty="0" smtClean="0">
                <a:latin typeface="Tifinaghe-latin-ircam" panose="02000000000000000000" pitchFamily="2" charset="0"/>
              </a:rPr>
              <a:t> </a:t>
            </a:r>
            <a:r>
              <a:rPr lang="fr-FR" sz="3600" dirty="0" err="1" smtClean="0">
                <a:latin typeface="Times New Roman" panose="02020603050405020304" pitchFamily="18" charset="0"/>
                <a:cs typeface="Times New Roman" panose="02020603050405020304" pitchFamily="18" charset="0"/>
              </a:rPr>
              <a:t>Nnadur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mani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tuva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izeddev</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aked</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inelmaden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amenvi</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usellas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yegg</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aked</a:t>
            </a:r>
            <a:r>
              <a:rPr lang="fr-FR" sz="3600" dirty="0" smtClean="0">
                <a:latin typeface="Tifinaghe-latin-ircam" panose="02000000000000000000" pitchFamily="2" charset="0"/>
              </a:rPr>
              <a:t> marra </a:t>
            </a:r>
            <a:r>
              <a:rPr lang="fr-FR" sz="3600" dirty="0" err="1" smtClean="0">
                <a:latin typeface="Tifinaghe-latin-ircam" panose="02000000000000000000" pitchFamily="2" charset="0"/>
              </a:rPr>
              <a:t>tawennat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nness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imeddukal</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tinmel</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maca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mvar</a:t>
            </a:r>
            <a:r>
              <a:rPr lang="fr-FR" sz="3600" dirty="0" smtClean="0">
                <a:latin typeface="Tifinaghe-latin-ircam" panose="02000000000000000000" pitchFamily="2" charset="0"/>
              </a:rPr>
              <a:t> ad </a:t>
            </a:r>
            <a:r>
              <a:rPr lang="fr-FR" sz="3600" dirty="0" err="1" smtClean="0">
                <a:latin typeface="Tifinaghe-latin-ircam" panose="02000000000000000000" pitchFamily="2" charset="0"/>
              </a:rPr>
              <a:t>yeffev</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tamdint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itarsa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cwa</a:t>
            </a:r>
            <a:r>
              <a:rPr lang="fr-FR" sz="3600" dirty="0" smtClean="0">
                <a:latin typeface="Tifinaghe-latin-ircam" panose="02000000000000000000" pitchFamily="2" charset="0"/>
              </a:rPr>
              <a:t>, var ad yaweä var </a:t>
            </a:r>
            <a:r>
              <a:rPr lang="fr-FR" sz="3600" dirty="0" err="1" smtClean="0">
                <a:latin typeface="Tifinaghe-latin-ircam" panose="02000000000000000000" pitchFamily="2" charset="0"/>
              </a:rPr>
              <a:t>ivzar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ulili</a:t>
            </a:r>
            <a:r>
              <a:rPr lang="fr-FR" sz="3600" dirty="0" smtClean="0">
                <a:latin typeface="Tifinaghe-latin-ircam" panose="02000000000000000000" pitchFamily="2" charset="0"/>
              </a:rPr>
              <a:t>, var </a:t>
            </a:r>
            <a:r>
              <a:rPr lang="fr-FR" sz="3600" dirty="0" err="1" smtClean="0">
                <a:latin typeface="Tifinaghe-latin-ircam" panose="02000000000000000000" pitchFamily="2" charset="0"/>
              </a:rPr>
              <a:t>tmezyida</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dhar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waxxa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itarraa</a:t>
            </a:r>
            <a:r>
              <a:rPr lang="fr-FR" sz="3600" dirty="0" smtClean="0">
                <a:latin typeface="Tifinaghe-latin-ircam" panose="02000000000000000000" pitchFamily="2" charset="0"/>
              </a:rPr>
              <a:t> d min </a:t>
            </a:r>
            <a:r>
              <a:rPr lang="fr-FR" sz="3600" dirty="0" err="1" smtClean="0">
                <a:latin typeface="Tifinaghe-latin-ircam" panose="02000000000000000000" pitchFamily="2" charset="0"/>
              </a:rPr>
              <a:t>xafes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yekki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maca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war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lli</a:t>
            </a:r>
            <a:r>
              <a:rPr lang="fr-FR" sz="3600" dirty="0" smtClean="0">
                <a:latin typeface="Tifinaghe-latin-ircam" panose="02000000000000000000" pitchFamily="2" charset="0"/>
              </a:rPr>
              <a:t> s </a:t>
            </a:r>
            <a:r>
              <a:rPr lang="fr-FR" sz="3600" dirty="0" err="1" smtClean="0">
                <a:latin typeface="Tifinaghe-latin-ircam" panose="02000000000000000000" pitchFamily="2" charset="0"/>
              </a:rPr>
              <a:t>uvewwev</a:t>
            </a:r>
            <a:r>
              <a:rPr lang="fr-FR" sz="3600" dirty="0" smtClean="0">
                <a:latin typeface="Tifinaghe-latin-ircam" panose="02000000000000000000" pitchFamily="2" charset="0"/>
              </a:rPr>
              <a:t> ni </a:t>
            </a:r>
            <a:r>
              <a:rPr lang="fr-FR" sz="3600" dirty="0" err="1" smtClean="0">
                <a:latin typeface="Tifinaghe-latin-ircam" panose="02000000000000000000" pitchFamily="2" charset="0"/>
              </a:rPr>
              <a:t>itegg</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xef</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tandimt</a:t>
            </a:r>
            <a:r>
              <a:rPr lang="fr-FR" sz="3600" dirty="0">
                <a:latin typeface="Tifinaghe-latin-ircam" panose="02000000000000000000" pitchFamily="2" charset="0"/>
              </a:rPr>
              <a:t> </a:t>
            </a:r>
            <a:r>
              <a:rPr lang="fr-FR" sz="3600" dirty="0" err="1" smtClean="0">
                <a:latin typeface="Tifinaghe-latin-ircam" panose="02000000000000000000" pitchFamily="2" charset="0"/>
              </a:rPr>
              <a:t>mani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tuva</a:t>
            </a:r>
            <a:r>
              <a:rPr lang="fr-FR" sz="3600" dirty="0" smtClean="0">
                <a:latin typeface="Tifinaghe-latin-ircam" panose="02000000000000000000" pitchFamily="2" charset="0"/>
              </a:rPr>
              <a:t> d as </a:t>
            </a:r>
            <a:r>
              <a:rPr lang="fr-FR" sz="3600" dirty="0" err="1" smtClean="0">
                <a:latin typeface="Tifinaghe-latin-ircam" panose="02000000000000000000" pitchFamily="2" charset="0"/>
              </a:rPr>
              <a:t>ttinin</a:t>
            </a:r>
            <a:r>
              <a:rPr lang="fr-FR" sz="3600" dirty="0" smtClean="0">
                <a:latin typeface="Tifinaghe-latin-ircam" panose="02000000000000000000" pitchFamily="2" charset="0"/>
              </a:rPr>
              <a:t> « </a:t>
            </a:r>
            <a:r>
              <a:rPr lang="fr-FR" sz="3600" dirty="0" err="1" smtClean="0">
                <a:latin typeface="Tifinaghe-latin-ircam" panose="02000000000000000000" pitchFamily="2" charset="0"/>
              </a:rPr>
              <a:t>arifi</a:t>
            </a:r>
            <a:r>
              <a:rPr lang="fr-FR" sz="3600" dirty="0" smtClean="0">
                <a:latin typeface="Tifinaghe-latin-ircam" panose="02000000000000000000" pitchFamily="2" charset="0"/>
              </a:rPr>
              <a:t> bu </a:t>
            </a:r>
            <a:r>
              <a:rPr lang="fr-FR" sz="3600" dirty="0" err="1" smtClean="0">
                <a:latin typeface="Tifinaghe-latin-ircam" panose="02000000000000000000" pitchFamily="2" charset="0"/>
              </a:rPr>
              <a:t>tmarraqt</a:t>
            </a:r>
            <a:r>
              <a:rPr lang="fr-FR" sz="3600" dirty="0" smtClean="0">
                <a:latin typeface="Tifinaghe-latin-ircam" panose="02000000000000000000" pitchFamily="2" charset="0"/>
              </a:rPr>
              <a:t> »: « </a:t>
            </a:r>
            <a:r>
              <a:rPr lang="fr-FR" sz="3600" dirty="0" err="1" smtClean="0">
                <a:latin typeface="Tifinaghe-latin-ircam" panose="02000000000000000000" pitchFamily="2" charset="0"/>
              </a:rPr>
              <a:t>Ivzar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ulili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maca</a:t>
            </a:r>
            <a:r>
              <a:rPr lang="fr-FR" sz="3600" dirty="0" smtClean="0">
                <a:latin typeface="Tifinaghe-latin-ircam" panose="02000000000000000000" pitchFamily="2" charset="0"/>
              </a:rPr>
              <a:t> d miçiä » t: 21  </a:t>
            </a:r>
          </a:p>
          <a:p>
            <a:endParaRPr lang="fr-FR" sz="3600" dirty="0" smtClean="0">
              <a:latin typeface="Tifinaghe-latin-ircam" panose="02000000000000000000" pitchFamily="2" charset="0"/>
            </a:endParaRPr>
          </a:p>
          <a:p>
            <a:endParaRPr lang="fr-FR" sz="3600" dirty="0">
              <a:latin typeface="Tifinaghe-latin-ircam" panose="02000000000000000000" pitchFamily="2" charset="0"/>
            </a:endParaRPr>
          </a:p>
        </p:txBody>
      </p:sp>
    </p:spTree>
    <p:extLst>
      <p:ext uri="{BB962C8B-B14F-4D97-AF65-F5344CB8AC3E}">
        <p14:creationId xmlns:p14="http://schemas.microsoft.com/office/powerpoint/2010/main" val="2880850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finaghe-latin-ircam" panose="02000000000000000000" pitchFamily="2" charset="0"/>
              </a:rPr>
              <a:t>Adwal va </a:t>
            </a:r>
            <a:r>
              <a:rPr lang="fr-FR" b="1" dirty="0" err="1" smtClean="0">
                <a:latin typeface="Tifinaghe-latin-ircam" panose="02000000000000000000" pitchFamily="2" charset="0"/>
              </a:rPr>
              <a:t>dcar</a:t>
            </a:r>
            <a:r>
              <a:rPr lang="fr-FR" b="1" dirty="0" smtClean="0">
                <a:latin typeface="Tifinaghe-latin-ircam" panose="02000000000000000000" pitchFamily="2" charset="0"/>
              </a:rPr>
              <a:t> d </a:t>
            </a:r>
            <a:r>
              <a:rPr lang="fr-FR" b="1" dirty="0" err="1" smtClean="0">
                <a:latin typeface="Tifinaghe-latin-ircam" panose="02000000000000000000" pitchFamily="2" charset="0"/>
              </a:rPr>
              <a:t>agenfu</a:t>
            </a:r>
            <a:r>
              <a:rPr lang="fr-FR" b="1" dirty="0" smtClean="0"/>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r>
              <a:rPr lang="fr-FR" sz="3600" dirty="0" smtClean="0">
                <a:latin typeface="Tifinaghe-latin-ircam" panose="02000000000000000000" pitchFamily="2" charset="0"/>
              </a:rPr>
              <a:t>Adwal var </a:t>
            </a:r>
            <a:r>
              <a:rPr lang="fr-FR" sz="3600" dirty="0" err="1" smtClean="0">
                <a:latin typeface="Tifinaghe-latin-ircam" panose="02000000000000000000" pitchFamily="2" charset="0"/>
              </a:rPr>
              <a:t>dcar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yessedrus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imvuççuç</a:t>
            </a:r>
            <a:r>
              <a:rPr lang="fr-FR" sz="3600" dirty="0" smtClean="0"/>
              <a:t> : </a:t>
            </a:r>
            <a:r>
              <a:rPr lang="fr-FR" sz="3600" dirty="0" err="1" smtClean="0">
                <a:latin typeface="Times New Roman" panose="02020603050405020304" pitchFamily="18" charset="0"/>
                <a:cs typeface="Times New Roman" panose="02020603050405020304" pitchFamily="18" charset="0"/>
              </a:rPr>
              <a:t>alili</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yedda</a:t>
            </a:r>
            <a:r>
              <a:rPr lang="fr-FR" sz="3600" dirty="0" err="1" smtClean="0">
                <a:latin typeface="Tifinaghe-latin-ircam" panose="02000000000000000000" pitchFamily="2" charset="0"/>
                <a:cs typeface="Times New Roman" panose="02020603050405020304" pitchFamily="18" charset="0"/>
              </a:rPr>
              <a:t>Æal</a:t>
            </a:r>
            <a:r>
              <a:rPr lang="fr-FR" sz="3600" dirty="0" smtClean="0">
                <a:latin typeface="Tifinaghe-latin-ircam" panose="02000000000000000000" pitchFamily="2" charset="0"/>
                <a:cs typeface="Times New Roman" panose="02020603050405020304" pitchFamily="18" charset="0"/>
              </a:rPr>
              <a:t> d mi</a:t>
            </a:r>
            <a:r>
              <a:rPr lang="fr-FR" sz="3600" dirty="0" smtClean="0">
                <a:latin typeface="Tifinaghe-latin-ircam" panose="02000000000000000000" pitchFamily="2" charset="0"/>
              </a:rPr>
              <a:t>çiä (t:21) </a:t>
            </a:r>
            <a:r>
              <a:rPr lang="fr-FR" sz="3600" dirty="0" err="1" smtClean="0">
                <a:latin typeface="Tifinaghe-latin-ircam" panose="02000000000000000000" pitchFamily="2" charset="0"/>
              </a:rPr>
              <a:t>itmun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aked</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tayri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Tamdint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mala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war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dayes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alili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war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dayes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ula</a:t>
            </a:r>
            <a:r>
              <a:rPr lang="fr-FR" sz="3600" dirty="0" smtClean="0">
                <a:latin typeface="Tifinaghe-latin-ircam" panose="02000000000000000000" pitchFamily="2" charset="0"/>
              </a:rPr>
              <a:t> d </a:t>
            </a:r>
            <a:r>
              <a:rPr lang="fr-FR" sz="3600" dirty="0" err="1" smtClean="0">
                <a:latin typeface="Tifinaghe-latin-ircam" panose="02000000000000000000" pitchFamily="2" charset="0"/>
              </a:rPr>
              <a:t>tayri</a:t>
            </a:r>
            <a:r>
              <a:rPr lang="fr-FR" sz="3600" dirty="0" smtClean="0">
                <a:latin typeface="Tifinaghe-latin-ircam" panose="02000000000000000000" pitchFamily="2" charset="0"/>
              </a:rPr>
              <a:t>: </a:t>
            </a:r>
          </a:p>
          <a:p>
            <a:r>
              <a:rPr lang="fr-FR" sz="3600" dirty="0" err="1" smtClean="0">
                <a:latin typeface="Tifinaghe-latin-ircam" panose="02000000000000000000" pitchFamily="2" charset="0"/>
                <a:cs typeface="Times New Roman" panose="02020603050405020304" pitchFamily="18" charset="0"/>
              </a:rPr>
              <a:t>Deg</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iv</a:t>
            </a:r>
            <a:r>
              <a:rPr lang="fr-FR" sz="3600" dirty="0" err="1" smtClean="0">
                <a:latin typeface="Tifinaghe-latin-ircam" panose="02000000000000000000" pitchFamily="2" charset="0"/>
              </a:rPr>
              <a:t>çar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ulili</a:t>
            </a:r>
            <a:r>
              <a:rPr lang="fr-FR" sz="3600" dirty="0" smtClean="0">
                <a:latin typeface="Tifinaghe-latin-ircam" panose="02000000000000000000" pitchFamily="2" charset="0"/>
              </a:rPr>
              <a:t> « </a:t>
            </a:r>
            <a:r>
              <a:rPr lang="fr-FR" sz="3600" dirty="0" err="1" smtClean="0">
                <a:latin typeface="Tifinaghe-latin-ircam" panose="02000000000000000000" pitchFamily="2" charset="0"/>
              </a:rPr>
              <a:t>iwdan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varsen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ul</a:t>
            </a:r>
            <a:r>
              <a:rPr lang="fr-FR" sz="3600" dirty="0" smtClean="0">
                <a:latin typeface="Tifinaghe-latin-ircam" panose="02000000000000000000" pitchFamily="2" charset="0"/>
              </a:rPr>
              <a:t> yaräeb » </a:t>
            </a:r>
            <a:r>
              <a:rPr lang="fr-FR" sz="3600" dirty="0" err="1" smtClean="0">
                <a:latin typeface="Tifinaghe-latin-ircam" panose="02000000000000000000" pitchFamily="2" charset="0"/>
              </a:rPr>
              <a:t>manaya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yexs</a:t>
            </a:r>
            <a:r>
              <a:rPr lang="fr-FR" sz="3600" dirty="0" smtClean="0">
                <a:latin typeface="Tifinaghe-latin-ircam" panose="02000000000000000000" pitchFamily="2" charset="0"/>
              </a:rPr>
              <a:t> ad </a:t>
            </a:r>
            <a:r>
              <a:rPr lang="fr-FR" sz="3600" dirty="0" err="1" smtClean="0">
                <a:latin typeface="Tifinaghe-latin-ircam" panose="02000000000000000000" pitchFamily="2" charset="0"/>
              </a:rPr>
              <a:t>yini</a:t>
            </a:r>
            <a:r>
              <a:rPr lang="fr-FR" sz="3600" dirty="0" smtClean="0">
                <a:latin typeface="Tifinaghe-latin-ircam" panose="02000000000000000000" pitchFamily="2" charset="0"/>
              </a:rPr>
              <a:t> di </a:t>
            </a:r>
            <a:r>
              <a:rPr lang="fr-FR" sz="3600" dirty="0" err="1" smtClean="0">
                <a:latin typeface="Tifinaghe-latin-ircam" panose="02000000000000000000" pitchFamily="2" charset="0"/>
              </a:rPr>
              <a:t>Nnaäur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iwdan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varsen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ul</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yeqsep.Wa</a:t>
            </a:r>
            <a:r>
              <a:rPr lang="fr-FR" sz="3600" dirty="0" smtClean="0">
                <a:latin typeface="Tifinaghe-latin-ircam" panose="02000000000000000000" pitchFamily="2" charset="0"/>
              </a:rPr>
              <a:t> d </a:t>
            </a:r>
            <a:r>
              <a:rPr lang="fr-FR" sz="3600" dirty="0" err="1" smtClean="0">
                <a:latin typeface="Tifinaghe-latin-ircam" panose="02000000000000000000" pitchFamily="2" charset="0"/>
              </a:rPr>
              <a:t>amenvi</a:t>
            </a:r>
            <a:r>
              <a:rPr lang="fr-FR" sz="3600" dirty="0" smtClean="0">
                <a:latin typeface="Tifinaghe-latin-ircam" panose="02000000000000000000" pitchFamily="2" charset="0"/>
              </a:rPr>
              <a:t> jar sin </a:t>
            </a:r>
            <a:r>
              <a:rPr lang="fr-FR" sz="3600" dirty="0" err="1" smtClean="0">
                <a:latin typeface="Tifinaghe-latin-ircam" panose="02000000000000000000" pitchFamily="2" charset="0"/>
              </a:rPr>
              <a:t>imaäalen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ijj</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dcar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wennevni</a:t>
            </a:r>
            <a:r>
              <a:rPr lang="fr-FR" sz="3600" dirty="0">
                <a:latin typeface="Tifinaghe-latin-ircam" panose="02000000000000000000" pitchFamily="2" charset="0"/>
              </a:rPr>
              <a:t> </a:t>
            </a:r>
            <a:r>
              <a:rPr lang="fr-FR" sz="3600" dirty="0" err="1" smtClean="0">
                <a:latin typeface="Tifinaghe-latin-ircam" panose="02000000000000000000" pitchFamily="2" charset="0"/>
              </a:rPr>
              <a:t>ntemdint</a:t>
            </a:r>
            <a:r>
              <a:rPr lang="fr-FR" sz="3600" dirty="0" smtClean="0">
                <a:latin typeface="Tifinaghe-latin-ircam" panose="02000000000000000000" pitchFamily="2" charset="0"/>
              </a:rPr>
              <a:t>.</a:t>
            </a:r>
          </a:p>
          <a:p>
            <a:r>
              <a:rPr lang="fr-FR" sz="3600" dirty="0" err="1" smtClean="0">
                <a:latin typeface="Tifinaghe-latin-ircam" panose="02000000000000000000" pitchFamily="2" charset="0"/>
                <a:cs typeface="Times New Roman" panose="02020603050405020304" pitchFamily="18" charset="0"/>
              </a:rPr>
              <a:t>Maca</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ticcin</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aqqa</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aynt</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mani</a:t>
            </a:r>
            <a:r>
              <a:rPr lang="fr-FR" sz="3600" dirty="0" smtClean="0">
                <a:latin typeface="Tifinaghe-latin-ircam" panose="02000000000000000000" pitchFamily="2" charset="0"/>
                <a:cs typeface="Times New Roman" panose="02020603050405020304" pitchFamily="18" charset="0"/>
              </a:rPr>
              <a:t> ma </a:t>
            </a:r>
            <a:r>
              <a:rPr lang="fr-FR" sz="3600" dirty="0" err="1" smtClean="0">
                <a:latin typeface="Tifinaghe-latin-ircam" panose="02000000000000000000" pitchFamily="2" charset="0"/>
                <a:cs typeface="Times New Roman" panose="02020603050405020304" pitchFamily="18" charset="0"/>
              </a:rPr>
              <a:t>teddarnt</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deg</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wsellas</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netta</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itaddar</a:t>
            </a:r>
            <a:r>
              <a:rPr lang="fr-FR" sz="3600" dirty="0" smtClean="0">
                <a:latin typeface="Tifinaghe-latin-ircam" panose="02000000000000000000" pitchFamily="2" charset="0"/>
                <a:cs typeface="Times New Roman" panose="02020603050405020304" pitchFamily="18" charset="0"/>
              </a:rPr>
              <a:t> </a:t>
            </a:r>
            <a:r>
              <a:rPr lang="fr-FR" sz="3600" dirty="0" err="1" smtClean="0">
                <a:latin typeface="Tifinaghe-latin-ircam" panose="02000000000000000000" pitchFamily="2" charset="0"/>
                <a:cs typeface="Times New Roman" panose="02020603050405020304" pitchFamily="18" charset="0"/>
              </a:rPr>
              <a:t>zzaysnt</a:t>
            </a:r>
            <a:r>
              <a:rPr lang="fr-FR" sz="3600" dirty="0">
                <a:latin typeface="Tifinaghe-latin-ircam" panose="02000000000000000000" pitchFamily="2" charset="0"/>
                <a:cs typeface="Times New Roman" panose="02020603050405020304" pitchFamily="18" charset="0"/>
              </a:rPr>
              <a:t>.</a:t>
            </a:r>
            <a:endParaRPr lang="fr-FR" sz="3600" dirty="0" smtClean="0">
              <a:latin typeface="Times New Roman" panose="02020603050405020304" pitchFamily="18" charset="0"/>
              <a:cs typeface="Times New Roman" panose="02020603050405020304" pitchFamily="18" charset="0"/>
            </a:endParaRPr>
          </a:p>
          <a:p>
            <a:endParaRPr lang="fr-FR" sz="3600" dirty="0"/>
          </a:p>
        </p:txBody>
      </p:sp>
    </p:spTree>
    <p:extLst>
      <p:ext uri="{BB962C8B-B14F-4D97-AF65-F5344CB8AC3E}">
        <p14:creationId xmlns:p14="http://schemas.microsoft.com/office/powerpoint/2010/main" val="3786818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4262" y="500062"/>
            <a:ext cx="10515600" cy="1325563"/>
          </a:xfrm>
        </p:spPr>
        <p:txBody>
          <a:bodyPr/>
          <a:lstStyle/>
          <a:p>
            <a:r>
              <a:rPr lang="fr-FR" b="1" dirty="0" smtClean="0">
                <a:latin typeface="Tifinaghe-latin-ircam" panose="02000000000000000000" pitchFamily="2" charset="0"/>
              </a:rPr>
              <a:t>TaÅrayt</a:t>
            </a:r>
            <a:br>
              <a:rPr lang="fr-FR" b="1" dirty="0" smtClean="0">
                <a:latin typeface="Tifinaghe-latin-ircam" panose="02000000000000000000" pitchFamily="2" charset="0"/>
              </a:rPr>
            </a:br>
            <a:r>
              <a:rPr lang="fr-FR" dirty="0" smtClean="0">
                <a:latin typeface="Times New Roman" panose="02020603050405020304" pitchFamily="18" charset="0"/>
                <a:cs typeface="Times New Roman" panose="02020603050405020304" pitchFamily="18" charset="0"/>
              </a:rPr>
              <a:t>Conclusion</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r>
              <a:rPr lang="fr-FR" sz="3200" dirty="0" smtClean="0">
                <a:latin typeface="Tifinaghe-latin-ircam" panose="02000000000000000000" pitchFamily="2" charset="0"/>
              </a:rPr>
              <a:t>Mayemmi </a:t>
            </a:r>
            <a:r>
              <a:rPr lang="fr-FR" sz="3200" dirty="0" err="1" smtClean="0">
                <a:latin typeface="Tifinaghe-latin-ircam" panose="02000000000000000000" pitchFamily="2" charset="0"/>
              </a:rPr>
              <a:t>wenni</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yemmuten</a:t>
            </a:r>
            <a:r>
              <a:rPr lang="fr-FR" sz="3200" dirty="0" smtClean="0">
                <a:latin typeface="Tifinaghe-latin-ircam" panose="02000000000000000000" pitchFamily="2" charset="0"/>
              </a:rPr>
              <a:t>, d </a:t>
            </a:r>
            <a:r>
              <a:rPr lang="fr-FR" sz="3200" dirty="0" err="1" smtClean="0">
                <a:latin typeface="Tifinaghe-latin-ircam" panose="02000000000000000000" pitchFamily="2" charset="0"/>
              </a:rPr>
              <a:t>wenni</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itoawaden</a:t>
            </a:r>
            <a:r>
              <a:rPr lang="fr-FR" sz="3200" dirty="0" smtClean="0">
                <a:latin typeface="Tifinaghe-latin-ircam" panose="02000000000000000000" pitchFamily="2" charset="0"/>
              </a:rPr>
              <a:t>, d </a:t>
            </a:r>
            <a:r>
              <a:rPr lang="fr-FR" sz="3200" dirty="0" err="1" smtClean="0">
                <a:latin typeface="Tifinaghe-latin-ircam" panose="02000000000000000000" pitchFamily="2" charset="0"/>
              </a:rPr>
              <a:t>wenni</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itmevan</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Minzi</a:t>
            </a:r>
            <a:r>
              <a:rPr lang="fr-FR" sz="3200" dirty="0" smtClean="0">
                <a:latin typeface="Tifinaghe-latin-ircam" panose="02000000000000000000" pitchFamily="2" charset="0"/>
              </a:rPr>
              <a:t> d </a:t>
            </a:r>
            <a:r>
              <a:rPr lang="fr-FR" sz="3200" dirty="0" err="1" smtClean="0">
                <a:latin typeface="Tifinaghe-latin-ircam" panose="02000000000000000000" pitchFamily="2" charset="0"/>
              </a:rPr>
              <a:t>tilit</a:t>
            </a:r>
            <a:r>
              <a:rPr lang="fr-FR" sz="3200" dirty="0" smtClean="0">
                <a:latin typeface="Tifinaghe-latin-ircam" panose="02000000000000000000" pitchFamily="2" charset="0"/>
              </a:rPr>
              <a:t> ay </a:t>
            </a:r>
            <a:r>
              <a:rPr lang="fr-FR" sz="3200" dirty="0" err="1" smtClean="0">
                <a:latin typeface="Tifinaghe-latin-ircam" panose="02000000000000000000" pitchFamily="2" charset="0"/>
              </a:rPr>
              <a:t>imettan</a:t>
            </a:r>
            <a:r>
              <a:rPr lang="fr-FR" sz="3200" dirty="0" smtClean="0">
                <a:latin typeface="Tifinaghe-latin-ircam" panose="02000000000000000000" pitchFamily="2" charset="0"/>
              </a:rPr>
              <a:t> s </a:t>
            </a:r>
            <a:r>
              <a:rPr lang="fr-FR" sz="3200" dirty="0" err="1" smtClean="0">
                <a:latin typeface="Tifinaghe-latin-ircam" panose="02000000000000000000" pitchFamily="2" charset="0"/>
              </a:rPr>
              <a:t>uvil</a:t>
            </a:r>
            <a:r>
              <a:rPr lang="fr-FR" sz="3200" dirty="0" smtClean="0">
                <a:latin typeface="Tifinaghe-latin-ircam" panose="02000000000000000000" pitchFamily="2" charset="0"/>
              </a:rPr>
              <a:t> d </a:t>
            </a:r>
            <a:r>
              <a:rPr lang="fr-FR" sz="3200" dirty="0" err="1" smtClean="0">
                <a:latin typeface="Tifinaghe-latin-ircam" panose="02000000000000000000" pitchFamily="2" charset="0"/>
              </a:rPr>
              <a:t>amezwar</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itvima</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mvar</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warwas</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nness</a:t>
            </a:r>
            <a:r>
              <a:rPr lang="fr-FR" sz="3200" dirty="0" smtClean="0">
                <a:latin typeface="Tifinaghe-latin-ircam" panose="02000000000000000000" pitchFamily="2" charset="0"/>
              </a:rPr>
              <a:t>. D </a:t>
            </a:r>
            <a:r>
              <a:rPr lang="fr-FR" sz="3200" dirty="0" err="1" smtClean="0">
                <a:latin typeface="Tifinaghe-latin-ircam" panose="02000000000000000000" pitchFamily="2" charset="0"/>
              </a:rPr>
              <a:t>netta</a:t>
            </a:r>
            <a:r>
              <a:rPr lang="fr-FR" sz="3200" dirty="0" smtClean="0">
                <a:latin typeface="Tifinaghe-latin-ircam" panose="02000000000000000000" pitchFamily="2" charset="0"/>
              </a:rPr>
              <a:t> ay </a:t>
            </a:r>
            <a:r>
              <a:rPr lang="fr-FR" sz="3200" dirty="0" err="1" smtClean="0">
                <a:latin typeface="Tifinaghe-latin-ircam" panose="02000000000000000000" pitchFamily="2" charset="0"/>
              </a:rPr>
              <a:t>yarnna</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wamun</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War</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ivewwev</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ar</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rumi</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yemmut</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Ura</a:t>
            </a:r>
            <a:r>
              <a:rPr lang="fr-FR" sz="3200" dirty="0" smtClean="0">
                <a:latin typeface="Tifinaghe-latin-ircam" panose="02000000000000000000" pitchFamily="2" charset="0"/>
              </a:rPr>
              <a:t> d </a:t>
            </a:r>
            <a:r>
              <a:rPr lang="fr-FR" sz="3200" dirty="0" err="1" smtClean="0">
                <a:latin typeface="Tifinaghe-latin-ircam" panose="02000000000000000000" pitchFamily="2" charset="0"/>
              </a:rPr>
              <a:t>jj</a:t>
            </a:r>
            <a:r>
              <a:rPr lang="fr-FR" sz="3200" dirty="0" smtClean="0">
                <a:latin typeface="Tifinaghe-latin-ircam" panose="02000000000000000000" pitchFamily="2" charset="0"/>
              </a:rPr>
              <a:t> ma </a:t>
            </a:r>
            <a:r>
              <a:rPr lang="fr-FR" sz="3200" dirty="0" err="1" smtClean="0">
                <a:latin typeface="Tifinaghe-latin-ircam" panose="02000000000000000000" pitchFamily="2" charset="0"/>
              </a:rPr>
              <a:t>izemmar</a:t>
            </a:r>
            <a:r>
              <a:rPr lang="fr-FR" sz="3200" dirty="0" smtClean="0">
                <a:latin typeface="Tifinaghe-latin-ircam" panose="02000000000000000000" pitchFamily="2" charset="0"/>
              </a:rPr>
              <a:t> ad </a:t>
            </a:r>
            <a:r>
              <a:rPr lang="fr-FR" sz="3200" dirty="0" err="1" smtClean="0">
                <a:latin typeface="Tifinaghe-latin-ircam" panose="02000000000000000000" pitchFamily="2" charset="0"/>
              </a:rPr>
              <a:t>ipaseb</a:t>
            </a:r>
            <a:r>
              <a:rPr lang="fr-FR" sz="3200" dirty="0" smtClean="0">
                <a:latin typeface="Tifinaghe-latin-ircam" panose="02000000000000000000" pitchFamily="2" charset="0"/>
              </a:rPr>
              <a:t>, ad </a:t>
            </a:r>
            <a:r>
              <a:rPr lang="fr-FR" sz="3200" dirty="0" err="1" smtClean="0">
                <a:latin typeface="Tifinaghe-latin-ircam" panose="02000000000000000000" pitchFamily="2" charset="0"/>
              </a:rPr>
              <a:t>yemnev</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aked</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wenni</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yemmuten</a:t>
            </a:r>
            <a:r>
              <a:rPr lang="fr-FR" sz="3200" dirty="0" smtClean="0">
                <a:latin typeface="Tifinaghe-latin-ircam" panose="02000000000000000000" pitchFamily="2" charset="0"/>
              </a:rPr>
              <a:t>. Min ma </a:t>
            </a:r>
            <a:r>
              <a:rPr lang="fr-FR" sz="3200" dirty="0" err="1" smtClean="0">
                <a:latin typeface="Tifinaghe-latin-ircam" panose="02000000000000000000" pitchFamily="2" charset="0"/>
              </a:rPr>
              <a:t>yenna</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war</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lli</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wi</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das</a:t>
            </a:r>
            <a:r>
              <a:rPr lang="fr-FR" sz="3200" dirty="0" smtClean="0">
                <a:latin typeface="Tifinaghe-latin-ircam" panose="02000000000000000000" pitchFamily="2" charset="0"/>
              </a:rPr>
              <a:t> i va </a:t>
            </a:r>
            <a:r>
              <a:rPr lang="fr-FR" sz="3200" dirty="0" err="1" smtClean="0">
                <a:latin typeface="Tifinaghe-latin-ircam" panose="02000000000000000000" pitchFamily="2" charset="0"/>
              </a:rPr>
              <a:t>yinin</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manawynni</a:t>
            </a:r>
            <a:r>
              <a:rPr lang="fr-FR" sz="3200" dirty="0" smtClean="0">
                <a:latin typeface="Tifinaghe-latin-ircam" panose="02000000000000000000" pitchFamily="2" charset="0"/>
              </a:rPr>
              <a:t> </a:t>
            </a:r>
            <a:r>
              <a:rPr lang="fr-FR" sz="3200" dirty="0" err="1" smtClean="0">
                <a:latin typeface="Tifinaghe-latin-ircam" panose="02000000000000000000" pitchFamily="2" charset="0"/>
              </a:rPr>
              <a:t>minzi</a:t>
            </a:r>
            <a:r>
              <a:rPr lang="fr-FR" sz="3200" dirty="0" smtClean="0">
                <a:latin typeface="Tifinaghe-latin-ircam" panose="02000000000000000000" pitchFamily="2" charset="0"/>
              </a:rPr>
              <a:t> d </a:t>
            </a:r>
            <a:r>
              <a:rPr lang="fr-FR" sz="3200" dirty="0" err="1" smtClean="0">
                <a:latin typeface="Tifinaghe-latin-ircam" panose="02000000000000000000" pitchFamily="2" charset="0"/>
              </a:rPr>
              <a:t>afray</a:t>
            </a:r>
            <a:r>
              <a:rPr lang="fr-FR" sz="3200" dirty="0" smtClean="0">
                <a:latin typeface="Tifinaghe-latin-ircam" panose="02000000000000000000" pitchFamily="2" charset="0"/>
              </a:rPr>
              <a:t> n </a:t>
            </a:r>
            <a:r>
              <a:rPr lang="fr-FR" sz="3200" dirty="0" err="1" smtClean="0">
                <a:latin typeface="Tifinaghe-latin-ircam" panose="02000000000000000000" pitchFamily="2" charset="0"/>
              </a:rPr>
              <a:t>yiman</a:t>
            </a:r>
            <a:r>
              <a:rPr lang="fr-FR" sz="3200" dirty="0" smtClean="0">
                <a:latin typeface="Tifinaghe-latin-ircam" panose="02000000000000000000" pitchFamily="2" charset="0"/>
              </a:rPr>
              <a:t>,</a:t>
            </a:r>
          </a:p>
          <a:p>
            <a:r>
              <a:rPr lang="fr-FR" sz="3200" dirty="0" smtClean="0">
                <a:latin typeface="Tifinaghe-latin-ircam" panose="02000000000000000000" pitchFamily="2" charset="0"/>
              </a:rPr>
              <a:t> </a:t>
            </a:r>
            <a:r>
              <a:rPr lang="fr-FR" sz="3200" dirty="0" smtClean="0">
                <a:latin typeface="Times New Roman" panose="02020603050405020304" pitchFamily="18" charset="0"/>
                <a:cs typeface="Times New Roman" panose="02020603050405020304" pitchFamily="18" charset="0"/>
              </a:rPr>
              <a:t>Pourquoi c’est le mort, c’est l’être qui raconte, qui demande des comptes? Et bien parce que c’est l’être qui cède au paraitre. Et parce que personne n’ose demander des comptes à un mort. Un cadavre est une conscience incritiquable.</a:t>
            </a:r>
          </a:p>
          <a:p>
            <a:pPr marL="0" indent="0">
              <a:buNone/>
            </a:pPr>
            <a:endParaRPr lang="fr-FR" sz="3200" dirty="0" smtClean="0">
              <a:latin typeface="Tifinaghe-latin-ircam" panose="02000000000000000000" pitchFamily="2" charset="0"/>
            </a:endParaRPr>
          </a:p>
          <a:p>
            <a:endParaRPr lang="fr-FR" sz="3200" dirty="0">
              <a:latin typeface="Tifinaghe-latin-ircam" panose="02000000000000000000" pitchFamily="2" charset="0"/>
            </a:endParaRPr>
          </a:p>
        </p:txBody>
      </p:sp>
    </p:spTree>
    <p:extLst>
      <p:ext uri="{BB962C8B-B14F-4D97-AF65-F5344CB8AC3E}">
        <p14:creationId xmlns:p14="http://schemas.microsoft.com/office/powerpoint/2010/main" val="2047034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6000" dirty="0" smtClean="0">
                <a:latin typeface="Tifinaghe-latin-ircam" panose="02000000000000000000" pitchFamily="2" charset="0"/>
              </a:rPr>
              <a:t>Ungal di </a:t>
            </a:r>
            <a:r>
              <a:rPr lang="fr-FR" sz="6000" dirty="0" err="1" smtClean="0">
                <a:latin typeface="Tifinaghe-latin-ircam" panose="02000000000000000000" pitchFamily="2" charset="0"/>
              </a:rPr>
              <a:t>tsekla</a:t>
            </a:r>
            <a:r>
              <a:rPr lang="fr-FR" sz="6000" dirty="0" smtClean="0">
                <a:latin typeface="Tifinaghe-latin-ircam" panose="02000000000000000000" pitchFamily="2" charset="0"/>
              </a:rPr>
              <a:t/>
            </a:r>
            <a:br>
              <a:rPr lang="fr-FR" sz="6000" dirty="0" smtClean="0">
                <a:latin typeface="Tifinaghe-latin-ircam" panose="02000000000000000000" pitchFamily="2" charset="0"/>
              </a:rPr>
            </a:br>
            <a:r>
              <a:rPr lang="fr-FR" sz="6000" dirty="0" smtClean="0">
                <a:latin typeface="Times New Roman" panose="02020603050405020304" pitchFamily="18" charset="0"/>
                <a:cs typeface="Times New Roman" panose="02020603050405020304" pitchFamily="18" charset="0"/>
              </a:rPr>
              <a:t>Le roman dans la littérature</a:t>
            </a:r>
            <a:endParaRPr lang="fr-FR" sz="60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endParaRPr lang="fr-FR" sz="4400" dirty="0"/>
          </a:p>
        </p:txBody>
      </p:sp>
      <p:sp>
        <p:nvSpPr>
          <p:cNvPr id="6" name="Rectangle 5"/>
          <p:cNvSpPr/>
          <p:nvPr/>
        </p:nvSpPr>
        <p:spPr>
          <a:xfrm>
            <a:off x="3048000" y="2828836"/>
            <a:ext cx="6096000" cy="3785652"/>
          </a:xfrm>
          <a:prstGeom prst="rect">
            <a:avLst/>
          </a:prstGeom>
        </p:spPr>
        <p:txBody>
          <a:bodyPr>
            <a:spAutoFit/>
          </a:bodyPr>
          <a:lstStyle/>
          <a:p>
            <a:r>
              <a:rPr lang="fr-FR" sz="4000" dirty="0" smtClean="0">
                <a:latin typeface="Tifinaghe-latin-ircam" panose="02000000000000000000" pitchFamily="2" charset="0"/>
              </a:rPr>
              <a:t>Ungal d </a:t>
            </a:r>
            <a:r>
              <a:rPr lang="fr-FR" sz="4000" dirty="0" err="1" smtClean="0">
                <a:latin typeface="Tifinaghe-latin-ircam" panose="02000000000000000000" pitchFamily="2" charset="0"/>
              </a:rPr>
              <a:t>ijj</a:t>
            </a:r>
            <a:r>
              <a:rPr lang="fr-FR" sz="4000" dirty="0" smtClean="0">
                <a:latin typeface="Tifinaghe-latin-ircam" panose="02000000000000000000" pitchFamily="2" charset="0"/>
              </a:rPr>
              <a:t> n </a:t>
            </a:r>
            <a:r>
              <a:rPr lang="fr-FR" sz="4000" dirty="0" err="1" smtClean="0">
                <a:latin typeface="Tifinaghe-latin-ircam" panose="02000000000000000000" pitchFamily="2" charset="0"/>
              </a:rPr>
              <a:t>usurtu</a:t>
            </a:r>
            <a:r>
              <a:rPr lang="fr-FR" sz="4000" dirty="0" smtClean="0">
                <a:latin typeface="Tifinaghe-latin-ircam" panose="02000000000000000000" pitchFamily="2" charset="0"/>
              </a:rPr>
              <a:t> d </a:t>
            </a:r>
            <a:r>
              <a:rPr lang="fr-FR" sz="4000" dirty="0" err="1" smtClean="0">
                <a:latin typeface="Tifinaghe-latin-ircam" panose="02000000000000000000" pitchFamily="2" charset="0"/>
              </a:rPr>
              <a:t>atrar</a:t>
            </a:r>
            <a:r>
              <a:rPr lang="fr-FR" sz="4000" dirty="0" smtClean="0">
                <a:latin typeface="Tifinaghe-latin-ircam" panose="02000000000000000000" pitchFamily="2" charset="0"/>
              </a:rPr>
              <a:t>  n </a:t>
            </a:r>
            <a:r>
              <a:rPr lang="fr-FR" sz="4000" dirty="0" err="1" smtClean="0">
                <a:latin typeface="Tifinaghe-latin-ircam" panose="02000000000000000000" pitchFamily="2" charset="0"/>
              </a:rPr>
              <a:t>tsekla</a:t>
            </a:r>
            <a:r>
              <a:rPr lang="fr-FR" sz="4000" dirty="0">
                <a:latin typeface="Tifinaghe-latin-ircam" panose="02000000000000000000" pitchFamily="2" charset="0"/>
              </a:rPr>
              <a:t> </a:t>
            </a:r>
            <a:r>
              <a:rPr lang="fr-FR" sz="4000" dirty="0" smtClean="0">
                <a:latin typeface="Tifinaghe-latin-ircam" panose="02000000000000000000" pitchFamily="2" charset="0"/>
              </a:rPr>
              <a:t>d </a:t>
            </a:r>
            <a:r>
              <a:rPr lang="fr-FR" sz="4000" dirty="0" err="1" smtClean="0">
                <a:latin typeface="Tifinaghe-latin-ircam" panose="02000000000000000000" pitchFamily="2" charset="0"/>
              </a:rPr>
              <a:t>ariwan</a:t>
            </a:r>
            <a:r>
              <a:rPr lang="fr-FR" sz="4000" dirty="0" smtClean="0">
                <a:latin typeface="Tifinaghe-latin-ircam" panose="02000000000000000000" pitchFamily="2" charset="0"/>
              </a:rPr>
              <a:t> </a:t>
            </a:r>
            <a:r>
              <a:rPr lang="fr-FR" sz="4000" dirty="0" err="1" smtClean="0">
                <a:latin typeface="Tifinaghe-latin-ircam" panose="02000000000000000000" pitchFamily="2" charset="0"/>
              </a:rPr>
              <a:t>xef</a:t>
            </a:r>
            <a:r>
              <a:rPr lang="fr-FR" sz="4000" dirty="0" smtClean="0">
                <a:latin typeface="Tifinaghe-latin-ircam" panose="02000000000000000000" pitchFamily="2" charset="0"/>
              </a:rPr>
              <a:t> </a:t>
            </a:r>
            <a:r>
              <a:rPr lang="fr-FR" sz="4000" dirty="0" err="1" smtClean="0">
                <a:latin typeface="Tifinaghe-latin-ircam" panose="02000000000000000000" pitchFamily="2" charset="0"/>
              </a:rPr>
              <a:t>tpajit</a:t>
            </a:r>
            <a:r>
              <a:rPr lang="fr-FR" sz="4000" dirty="0" smtClean="0">
                <a:latin typeface="Tifinaghe-latin-ircam" panose="02000000000000000000" pitchFamily="2" charset="0"/>
              </a:rPr>
              <a:t> d </a:t>
            </a:r>
            <a:r>
              <a:rPr lang="fr-FR" sz="4000" dirty="0" err="1" smtClean="0">
                <a:latin typeface="Tifinaghe-latin-ircam" panose="02000000000000000000" pitchFamily="2" charset="0"/>
              </a:rPr>
              <a:t>tullist</a:t>
            </a:r>
            <a:r>
              <a:rPr lang="fr-FR" sz="4000" dirty="0" smtClean="0">
                <a:latin typeface="Tifinaghe-latin-ircam" panose="02000000000000000000" pitchFamily="2" charset="0"/>
              </a:rPr>
              <a:t> </a:t>
            </a:r>
            <a:r>
              <a:rPr lang="fr-FR" sz="4000" dirty="0" err="1" smtClean="0">
                <a:latin typeface="Tifinaghe-latin-ircam" panose="02000000000000000000" pitchFamily="2" charset="0"/>
              </a:rPr>
              <a:t>minzi</a:t>
            </a:r>
            <a:r>
              <a:rPr lang="fr-FR" sz="4000" dirty="0" smtClean="0">
                <a:latin typeface="Tifinaghe-latin-ircam" panose="02000000000000000000" pitchFamily="2" charset="0"/>
              </a:rPr>
              <a:t> d </a:t>
            </a:r>
            <a:r>
              <a:rPr lang="fr-FR" sz="4000" dirty="0" err="1" smtClean="0">
                <a:latin typeface="Tifinaghe-latin-ircam" panose="02000000000000000000" pitchFamily="2" charset="0"/>
              </a:rPr>
              <a:t>asurtu</a:t>
            </a:r>
            <a:r>
              <a:rPr lang="fr-FR" sz="4000" dirty="0" smtClean="0">
                <a:latin typeface="Tifinaghe-latin-ircam" panose="02000000000000000000" pitchFamily="2" charset="0"/>
              </a:rPr>
              <a:t> n </a:t>
            </a:r>
            <a:r>
              <a:rPr lang="fr-FR" sz="4000" dirty="0" smtClean="0">
                <a:latin typeface="Tifinaghe-latin-ircam" panose="02000000000000000000" pitchFamily="2" charset="0"/>
              </a:rPr>
              <a:t>tira.</a:t>
            </a:r>
            <a:endParaRPr lang="fr-FR" sz="4000" dirty="0" smtClean="0">
              <a:latin typeface="Tifinaghe-latin-ircam" panose="02000000000000000000" pitchFamily="2" charset="0"/>
            </a:endParaRPr>
          </a:p>
          <a:p>
            <a:r>
              <a:rPr lang="fr-FR" sz="4000" dirty="0" smtClean="0">
                <a:latin typeface="Times New Roman" panose="02020603050405020304" pitchFamily="18" charset="0"/>
                <a:cs typeface="Times New Roman" panose="02020603050405020304" pitchFamily="18" charset="0"/>
              </a:rPr>
              <a:t>Le roman est un genre moderne parce que c’est un genre de </a:t>
            </a:r>
            <a:r>
              <a:rPr lang="fr-FR" sz="4000" dirty="0" smtClean="0">
                <a:latin typeface="Times New Roman" panose="02020603050405020304" pitchFamily="18" charset="0"/>
                <a:cs typeface="Times New Roman" panose="02020603050405020304" pitchFamily="18" charset="0"/>
              </a:rPr>
              <a:t>l’écrit.</a:t>
            </a:r>
            <a:endParaRPr lang="fr-FR"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927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finaghe-latin-ircam" panose="02000000000000000000" pitchFamily="2" charset="0"/>
                <a:cs typeface="Times New Roman" panose="02020603050405020304" pitchFamily="18" charset="0"/>
              </a:rPr>
              <a:t>Min </a:t>
            </a:r>
            <a:r>
              <a:rPr lang="fr-FR" dirty="0" err="1" smtClean="0">
                <a:latin typeface="Tifinaghe-latin-ircam" panose="02000000000000000000" pitchFamily="2" charset="0"/>
                <a:cs typeface="Times New Roman" panose="02020603050405020304" pitchFamily="18" charset="0"/>
              </a:rPr>
              <a:t>yessemvaran</a:t>
            </a:r>
            <a:r>
              <a:rPr lang="fr-FR" dirty="0" smtClean="0">
                <a:latin typeface="Tifinaghe-latin-ircam" panose="02000000000000000000" pitchFamily="2" charset="0"/>
                <a:cs typeface="Times New Roman" panose="02020603050405020304" pitchFamily="18" charset="0"/>
              </a:rPr>
              <a:t> </a:t>
            </a:r>
            <a:r>
              <a:rPr lang="fr-FR" dirty="0" err="1" smtClean="0">
                <a:latin typeface="Tifinaghe-latin-ircam" panose="02000000000000000000" pitchFamily="2" charset="0"/>
                <a:cs typeface="Times New Roman" panose="02020603050405020304" pitchFamily="18" charset="0"/>
              </a:rPr>
              <a:t>tasekla</a:t>
            </a:r>
            <a:r>
              <a:rPr lang="fr-FR" dirty="0" smtClean="0">
                <a:latin typeface="Tifinaghe-latin-ircam" panose="02000000000000000000" pitchFamily="2" charset="0"/>
                <a:cs typeface="Times New Roman" panose="02020603050405020304" pitchFamily="18" charset="0"/>
              </a:rPr>
              <a:t> n </a:t>
            </a:r>
            <a:r>
              <a:rPr lang="fr-FR" dirty="0" err="1" smtClean="0">
                <a:latin typeface="Tifinaghe-latin-ircam" panose="02000000000000000000" pitchFamily="2" charset="0"/>
                <a:cs typeface="Times New Roman" panose="02020603050405020304" pitchFamily="18" charset="0"/>
              </a:rPr>
              <a:t>tvuri</a:t>
            </a:r>
            <a:r>
              <a:rPr lang="fr-FR" dirty="0" smtClean="0">
                <a:latin typeface="Tifinaghe-latin-ircam" panose="02000000000000000000" pitchFamily="2" charset="0"/>
                <a:cs typeface="Times New Roman" panose="02020603050405020304" pitchFamily="18" charset="0"/>
              </a:rPr>
              <a:t> ?</a:t>
            </a:r>
            <a:br>
              <a:rPr lang="fr-FR" dirty="0" smtClean="0">
                <a:latin typeface="Tifinaghe-latin-ircam" panose="02000000000000000000" pitchFamily="2" charset="0"/>
                <a:cs typeface="Times New Roman" panose="02020603050405020304" pitchFamily="18" charset="0"/>
              </a:rPr>
            </a:br>
            <a:r>
              <a:rPr lang="fr-FR" dirty="0" smtClean="0">
                <a:latin typeface="Times New Roman" panose="02020603050405020304" pitchFamily="18" charset="0"/>
                <a:cs typeface="Times New Roman" panose="02020603050405020304" pitchFamily="18" charset="0"/>
              </a:rPr>
              <a:t>Quel genre développe la littérature lue?</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r>
              <a:rPr lang="fr-FR" sz="4400" dirty="0" smtClean="0">
                <a:latin typeface="Times New Roman" panose="02020603050405020304" pitchFamily="18" charset="0"/>
                <a:cs typeface="Times New Roman" panose="02020603050405020304" pitchFamily="18" charset="0"/>
              </a:rPr>
              <a:t> Tira n </a:t>
            </a:r>
            <a:r>
              <a:rPr lang="fr-FR" sz="4400" dirty="0" err="1" smtClean="0">
                <a:latin typeface="Times New Roman" panose="02020603050405020304" pitchFamily="18" charset="0"/>
                <a:cs typeface="Times New Roman" panose="02020603050405020304" pitchFamily="18" charset="0"/>
              </a:rPr>
              <a:t>wungal</a:t>
            </a:r>
            <a:r>
              <a:rPr lang="fr-FR" sz="4400" dirty="0" smtClean="0">
                <a:latin typeface="Times New Roman" panose="02020603050405020304" pitchFamily="18" charset="0"/>
                <a:cs typeface="Times New Roman" panose="02020603050405020304" pitchFamily="18" charset="0"/>
              </a:rPr>
              <a:t> </a:t>
            </a:r>
            <a:r>
              <a:rPr lang="fr-FR" sz="4400" dirty="0" err="1" smtClean="0">
                <a:latin typeface="Times New Roman" panose="02020603050405020304" pitchFamily="18" charset="0"/>
                <a:cs typeface="Times New Roman" panose="02020603050405020304" pitchFamily="18" charset="0"/>
              </a:rPr>
              <a:t>dayes</a:t>
            </a:r>
            <a:r>
              <a:rPr lang="fr-FR" sz="4400" dirty="0" smtClean="0">
                <a:latin typeface="Times New Roman" panose="02020603050405020304" pitchFamily="18" charset="0"/>
                <a:cs typeface="Times New Roman" panose="02020603050405020304" pitchFamily="18" charset="0"/>
              </a:rPr>
              <a:t> a</a:t>
            </a:r>
            <a:r>
              <a:rPr lang="fr-FR" sz="4400" dirty="0" smtClean="0">
                <a:latin typeface="Tifinaghe-latin-ircam" panose="02000000000000000000" pitchFamily="2" charset="0"/>
                <a:cs typeface="Times New Roman" panose="02020603050405020304" pitchFamily="18" charset="0"/>
              </a:rPr>
              <a:t>ÏÏas n </a:t>
            </a:r>
            <a:r>
              <a:rPr lang="fr-FR" sz="4400" dirty="0" err="1" smtClean="0">
                <a:latin typeface="Tifinaghe-latin-ircam" panose="02000000000000000000" pitchFamily="2" charset="0"/>
                <a:cs typeface="Times New Roman" panose="02020603050405020304" pitchFamily="18" charset="0"/>
              </a:rPr>
              <a:t>tilelli</a:t>
            </a:r>
            <a:r>
              <a:rPr lang="fr-FR" sz="4400" dirty="0" smtClean="0">
                <a:latin typeface="Tifinaghe-latin-ircam" panose="02000000000000000000" pitchFamily="2" charset="0"/>
                <a:cs typeface="Times New Roman" panose="02020603050405020304" pitchFamily="18" charset="0"/>
              </a:rPr>
              <a:t> </a:t>
            </a:r>
            <a:r>
              <a:rPr lang="fr-FR" sz="4400" dirty="0" err="1" smtClean="0">
                <a:latin typeface="Tifinaghe-latin-ircam" panose="02000000000000000000" pitchFamily="2" charset="0"/>
                <a:cs typeface="Times New Roman" panose="02020603050405020304" pitchFamily="18" charset="0"/>
              </a:rPr>
              <a:t>tasneflult</a:t>
            </a:r>
            <a:r>
              <a:rPr lang="fr-FR" sz="4400" dirty="0">
                <a:latin typeface="Tifinaghe-latin-ircam" panose="02000000000000000000" pitchFamily="2" charset="0"/>
                <a:cs typeface="Times New Roman" panose="02020603050405020304" pitchFamily="18" charset="0"/>
              </a:rPr>
              <a:t> </a:t>
            </a:r>
            <a:r>
              <a:rPr lang="fr-FR" sz="4400" dirty="0" err="1" smtClean="0">
                <a:latin typeface="Tifinaghe-latin-ircam" panose="02000000000000000000" pitchFamily="2" charset="0"/>
                <a:cs typeface="Times New Roman" panose="02020603050405020304" pitchFamily="18" charset="0"/>
              </a:rPr>
              <a:t>xef</a:t>
            </a:r>
            <a:r>
              <a:rPr lang="fr-FR" sz="4400" dirty="0" smtClean="0">
                <a:latin typeface="Tifinaghe-latin-ircam" panose="02000000000000000000" pitchFamily="2" charset="0"/>
                <a:cs typeface="Times New Roman" panose="02020603050405020304" pitchFamily="18" charset="0"/>
              </a:rPr>
              <a:t> </a:t>
            </a:r>
            <a:r>
              <a:rPr lang="fr-FR" sz="4400" dirty="0" err="1" smtClean="0">
                <a:latin typeface="Tifinaghe-latin-ircam" panose="02000000000000000000" pitchFamily="2" charset="0"/>
                <a:cs typeface="Times New Roman" panose="02020603050405020304" pitchFamily="18" charset="0"/>
              </a:rPr>
              <a:t>umezgun</a:t>
            </a:r>
            <a:r>
              <a:rPr lang="fr-FR" sz="4400" dirty="0" smtClean="0">
                <a:latin typeface="Tifinaghe-latin-ircam" panose="02000000000000000000" pitchFamily="2" charset="0"/>
                <a:cs typeface="Times New Roman" panose="02020603050405020304" pitchFamily="18" charset="0"/>
              </a:rPr>
              <a:t> d </a:t>
            </a:r>
            <a:r>
              <a:rPr lang="fr-FR" sz="4400" dirty="0" err="1" smtClean="0">
                <a:latin typeface="Tifinaghe-latin-ircam" panose="02000000000000000000" pitchFamily="2" charset="0"/>
                <a:cs typeface="Times New Roman" panose="02020603050405020304" pitchFamily="18" charset="0"/>
              </a:rPr>
              <a:t>usefru</a:t>
            </a:r>
            <a:r>
              <a:rPr lang="fr-FR" sz="4400" dirty="0">
                <a:latin typeface="Tifinaghe-latin-ircam" panose="02000000000000000000" pitchFamily="2" charset="0"/>
                <a:cs typeface="Times New Roman" panose="02020603050405020304" pitchFamily="18" charset="0"/>
              </a:rPr>
              <a:t>.</a:t>
            </a:r>
            <a:endParaRPr lang="fr-FR" sz="4400" dirty="0" smtClean="0">
              <a:latin typeface="Tifinaghe-latin-ircam" panose="02000000000000000000" pitchFamily="2" charset="0"/>
              <a:cs typeface="Times New Roman" panose="02020603050405020304" pitchFamily="18" charset="0"/>
            </a:endParaRPr>
          </a:p>
          <a:p>
            <a:r>
              <a:rPr lang="fr-FR" sz="4400" dirty="0" smtClean="0">
                <a:latin typeface="Tifinaghe-latin-ircam" panose="02000000000000000000" pitchFamily="2" charset="0"/>
                <a:cs typeface="Times New Roman" panose="02020603050405020304" pitchFamily="18" charset="0"/>
              </a:rPr>
              <a:t>Le r</a:t>
            </a:r>
            <a:r>
              <a:rPr lang="fr-FR" sz="4400" dirty="0" smtClean="0">
                <a:latin typeface="Times New Roman" panose="02020603050405020304" pitchFamily="18" charset="0"/>
                <a:cs typeface="Times New Roman" panose="02020603050405020304" pitchFamily="18" charset="0"/>
              </a:rPr>
              <a:t>oman offre plus de liberté de création par rapport  au théâtre et à la poésie.</a:t>
            </a:r>
            <a:endParaRPr lang="fr-F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873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latin typeface="Tifinaghe-latin-ircam" panose="02000000000000000000" pitchFamily="2" charset="0"/>
              </a:rPr>
              <a:t>Tyumi n </a:t>
            </a:r>
            <a:r>
              <a:rPr lang="fr-FR" sz="3600" dirty="0" err="1" smtClean="0">
                <a:latin typeface="Tifinaghe-latin-ircam" panose="02000000000000000000" pitchFamily="2" charset="0"/>
              </a:rPr>
              <a:t>tsekla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tamaziv</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tuyer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attas</a:t>
            </a:r>
            <a:r>
              <a:rPr lang="fr-FR" sz="3600" dirty="0" smtClean="0">
                <a:latin typeface="Tifinaghe-latin-ircam" panose="02000000000000000000" pitchFamily="2" charset="0"/>
              </a:rPr>
              <a:t> var tira n </a:t>
            </a:r>
            <a:r>
              <a:rPr lang="fr-FR" sz="3600" dirty="0" err="1" smtClean="0">
                <a:latin typeface="Tifinaghe-latin-ircam" panose="02000000000000000000" pitchFamily="2" charset="0"/>
              </a:rPr>
              <a:t>wungal</a:t>
            </a:r>
            <a:r>
              <a:rPr lang="fr-FR" sz="3600" dirty="0" smtClean="0">
                <a:latin typeface="Tifinaghe-latin-ircam" panose="02000000000000000000" pitchFamily="2" charset="0"/>
              </a:rPr>
              <a:t>.</a:t>
            </a:r>
            <a:br>
              <a:rPr lang="fr-FR" sz="3600" dirty="0" smtClean="0">
                <a:latin typeface="Tifinaghe-latin-ircam" panose="02000000000000000000" pitchFamily="2" charset="0"/>
              </a:rPr>
            </a:br>
            <a:r>
              <a:rPr lang="fr-FR" sz="3600" dirty="0" smtClean="0">
                <a:latin typeface="Times New Roman" panose="02020603050405020304" pitchFamily="18" charset="0"/>
                <a:cs typeface="Times New Roman" panose="02020603050405020304" pitchFamily="18" charset="0"/>
              </a:rPr>
              <a:t>Le développement de la littérature amazighe dépend surtout de l’écriture du roman.</a:t>
            </a:r>
            <a:endParaRPr lang="fr-FR" sz="36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r>
              <a:rPr lang="fr-FR" sz="3600" dirty="0" smtClean="0">
                <a:latin typeface="Tifinaghe-latin-ircam" panose="02000000000000000000" pitchFamily="2" charset="0"/>
              </a:rPr>
              <a:t>Ungal ipe</a:t>
            </a:r>
            <a:r>
              <a:rPr lang="fr-FR" sz="3600" dirty="0" smtClean="0">
                <a:latin typeface="Tifinaghe-latin-ircam" panose="02000000000000000000" pitchFamily="2" charset="0"/>
                <a:cs typeface="Times New Roman" panose="02020603050405020304" pitchFamily="18" charset="0"/>
              </a:rPr>
              <a:t>ÏÏa,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itseggam</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ifarren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yesmassan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tultayt</a:t>
            </a:r>
            <a:r>
              <a:rPr lang="fr-FR" sz="3600" dirty="0" smtClean="0">
                <a:latin typeface="Tifinaghe-latin-ircam" panose="02000000000000000000" pitchFamily="2" charset="0"/>
              </a:rPr>
              <a:t>.</a:t>
            </a:r>
          </a:p>
          <a:p>
            <a:r>
              <a:rPr lang="fr-FR" sz="3600" dirty="0" err="1" smtClean="0">
                <a:latin typeface="Tifinaghe-latin-ircam" panose="02000000000000000000" pitchFamily="2" charset="0"/>
              </a:rPr>
              <a:t>Yessegraw</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yessemvara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tasugna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a:t>
            </a:r>
            <a:r>
              <a:rPr lang="fr-FR" sz="3600" dirty="0" err="1" smtClean="0">
                <a:latin typeface="Tifinaghe-latin-ircam" panose="02000000000000000000" pitchFamily="2" charset="0"/>
                <a:cs typeface="Times New Roman" panose="02020603050405020304" pitchFamily="18" charset="0"/>
              </a:rPr>
              <a:t>Ïeççu</a:t>
            </a:r>
            <a:r>
              <a:rPr lang="fr-FR" sz="3600" dirty="0" smtClean="0">
                <a:latin typeface="Tifinaghe-latin-ircam" panose="02000000000000000000" pitchFamily="2" charset="0"/>
                <a:cs typeface="Times New Roman" panose="02020603050405020304" pitchFamily="18" charset="0"/>
              </a:rPr>
              <a:t> tira di </a:t>
            </a:r>
            <a:r>
              <a:rPr lang="fr-FR" sz="3600" dirty="0" err="1" smtClean="0">
                <a:latin typeface="Tifinaghe-latin-ircam" panose="02000000000000000000" pitchFamily="2" charset="0"/>
                <a:cs typeface="Times New Roman" panose="02020603050405020304" pitchFamily="18" charset="0"/>
              </a:rPr>
              <a:t>tusna</a:t>
            </a:r>
            <a:r>
              <a:rPr lang="fr-FR" sz="3600" dirty="0" smtClean="0">
                <a:latin typeface="Tifinaghe-latin-ircam" panose="02000000000000000000" pitchFamily="2" charset="0"/>
                <a:cs typeface="Times New Roman" panose="02020603050405020304" pitchFamily="18" charset="0"/>
              </a:rPr>
              <a:t> </a:t>
            </a:r>
            <a:r>
              <a:rPr lang="fr-FR" sz="3600" dirty="0" smtClean="0">
                <a:latin typeface="Tifinaghe-latin-ircam" panose="02000000000000000000" pitchFamily="2" charset="0"/>
              </a:rPr>
              <a:t> </a:t>
            </a:r>
          </a:p>
          <a:p>
            <a:r>
              <a:rPr lang="fr-FR" sz="3600" dirty="0" smtClean="0">
                <a:latin typeface="Tifinaghe-latin-ircam" panose="02000000000000000000" pitchFamily="2" charset="0"/>
              </a:rPr>
              <a:t>Le </a:t>
            </a:r>
            <a:r>
              <a:rPr lang="fr-FR" sz="3600" dirty="0" smtClean="0">
                <a:latin typeface="Times New Roman" panose="02020603050405020304" pitchFamily="18" charset="0"/>
                <a:cs typeface="Times New Roman" panose="02020603050405020304" pitchFamily="18" charset="0"/>
              </a:rPr>
              <a:t>roman protège, </a:t>
            </a:r>
            <a:r>
              <a:rPr lang="fr-FR" sz="3600" dirty="0" smtClean="0">
                <a:latin typeface="Times New Roman" panose="02020603050405020304" pitchFamily="18" charset="0"/>
                <a:cs typeface="Times New Roman" panose="02020603050405020304" pitchFamily="18" charset="0"/>
              </a:rPr>
              <a:t>développe, promeut et rend savante la langue par l’écriture romanesque,</a:t>
            </a:r>
            <a:endParaRPr lang="fr-FR" sz="3600" dirty="0" smtClean="0">
              <a:latin typeface="Times New Roman" panose="02020603050405020304" pitchFamily="18" charset="0"/>
              <a:cs typeface="Times New Roman" panose="02020603050405020304" pitchFamily="18" charset="0"/>
            </a:endParaRPr>
          </a:p>
          <a:p>
            <a:r>
              <a:rPr lang="fr-FR" sz="3600" dirty="0" smtClean="0">
                <a:latin typeface="Times New Roman" panose="02020603050405020304" pitchFamily="18" charset="0"/>
                <a:cs typeface="Times New Roman" panose="02020603050405020304" pitchFamily="18" charset="0"/>
              </a:rPr>
              <a:t>Il développe  et émancipe l’imaginaire et enracine la tradition écrite dans la </a:t>
            </a:r>
            <a:r>
              <a:rPr lang="fr-FR" sz="3600" dirty="0" smtClean="0">
                <a:latin typeface="Times New Roman" panose="02020603050405020304" pitchFamily="18" charset="0"/>
                <a:cs typeface="Times New Roman" panose="02020603050405020304" pitchFamily="18" charset="0"/>
              </a:rPr>
              <a:t>culture.  </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38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2675731"/>
            <a:ext cx="10515600" cy="1325563"/>
          </a:xfrm>
        </p:spPr>
        <p:txBody>
          <a:bodyPr>
            <a:noAutofit/>
          </a:bodyPr>
          <a:lstStyle/>
          <a:p>
            <a:r>
              <a:rPr lang="fr-FR" sz="4800" b="1" dirty="0" err="1" smtClean="0">
                <a:latin typeface="Tifinaghe-latin-ircam" panose="02000000000000000000" pitchFamily="2" charset="0"/>
              </a:rPr>
              <a:t>Tisensi</a:t>
            </a:r>
            <a:r>
              <a:rPr lang="fr-FR" sz="4800" b="1" dirty="0" smtClean="0">
                <a:latin typeface="Tifinaghe-latin-ircam" panose="02000000000000000000" pitchFamily="2" charset="0"/>
              </a:rPr>
              <a:t> i « Tudart </a:t>
            </a:r>
            <a:r>
              <a:rPr lang="fr-FR" sz="4800" b="1" dirty="0" err="1" smtClean="0">
                <a:latin typeface="Tifinaghe-latin-ircam" panose="02000000000000000000" pitchFamily="2" charset="0"/>
              </a:rPr>
              <a:t>deg</a:t>
            </a:r>
            <a:r>
              <a:rPr lang="fr-FR" sz="4800" b="1" dirty="0" smtClean="0">
                <a:latin typeface="Tifinaghe-latin-ircam" panose="02000000000000000000" pitchFamily="2" charset="0"/>
              </a:rPr>
              <a:t> </a:t>
            </a:r>
            <a:r>
              <a:rPr lang="fr-FR" sz="4800" b="1" dirty="0" err="1" smtClean="0">
                <a:latin typeface="Tifinaghe-latin-ircam" panose="02000000000000000000" pitchFamily="2" charset="0"/>
              </a:rPr>
              <a:t>wendel</a:t>
            </a:r>
            <a:r>
              <a:rPr lang="fr-FR" sz="4800" b="1" dirty="0" smtClean="0">
                <a:latin typeface="Tifinaghe-latin-ircam" panose="02000000000000000000" pitchFamily="2" charset="0"/>
              </a:rPr>
              <a:t> »</a:t>
            </a:r>
            <a:br>
              <a:rPr lang="fr-FR" sz="4800" b="1" dirty="0" smtClean="0">
                <a:latin typeface="Tifinaghe-latin-ircam" panose="02000000000000000000" pitchFamily="2" charset="0"/>
              </a:rPr>
            </a:br>
            <a:r>
              <a:rPr lang="fr-FR" sz="4800" b="1" dirty="0" smtClean="0">
                <a:latin typeface="Times New Roman" panose="02020603050405020304" pitchFamily="18" charset="0"/>
                <a:cs typeface="Times New Roman" panose="02020603050405020304" pitchFamily="18" charset="0"/>
              </a:rPr>
              <a:t>Application au roman</a:t>
            </a:r>
            <a:r>
              <a:rPr lang="fr-FR" sz="4800" b="1" dirty="0" smtClean="0">
                <a:latin typeface="Tifinaghe-latin-ircam" panose="02000000000000000000" pitchFamily="2" charset="0"/>
              </a:rPr>
              <a:t> « Tudart </a:t>
            </a:r>
            <a:r>
              <a:rPr lang="fr-FR" sz="4800" b="1" dirty="0" err="1" smtClean="0">
                <a:latin typeface="Tifinaghe-latin-ircam" panose="02000000000000000000" pitchFamily="2" charset="0"/>
              </a:rPr>
              <a:t>deg</a:t>
            </a:r>
            <a:r>
              <a:rPr lang="fr-FR" sz="4800" b="1" dirty="0" smtClean="0">
                <a:latin typeface="Tifinaghe-latin-ircam" panose="02000000000000000000" pitchFamily="2" charset="0"/>
              </a:rPr>
              <a:t> </a:t>
            </a:r>
            <a:r>
              <a:rPr lang="fr-FR" sz="4800" b="1" dirty="0" err="1" smtClean="0">
                <a:latin typeface="Tifinaghe-latin-ircam" panose="02000000000000000000" pitchFamily="2" charset="0"/>
              </a:rPr>
              <a:t>wendel</a:t>
            </a:r>
            <a:r>
              <a:rPr lang="fr-FR" sz="4800" b="1" dirty="0" smtClean="0">
                <a:latin typeface="Times New Roman" panose="02020603050405020304" pitchFamily="18" charset="0"/>
                <a:cs typeface="Times New Roman" panose="02020603050405020304" pitchFamily="18" charset="0"/>
              </a:rPr>
              <a:t>»</a:t>
            </a:r>
            <a:endParaRPr lang="fr-FR" sz="48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3115581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finaghe-latin-ircam" panose="02000000000000000000" pitchFamily="2" charset="0"/>
              </a:rPr>
              <a:t>Yeffev di 2015, </a:t>
            </a:r>
            <a:r>
              <a:rPr lang="fr-FR" dirty="0" err="1" smtClean="0">
                <a:latin typeface="Tifinaghe-latin-ircam" panose="02000000000000000000" pitchFamily="2" charset="0"/>
              </a:rPr>
              <a:t>dayes</a:t>
            </a:r>
            <a:r>
              <a:rPr lang="fr-FR" dirty="0" smtClean="0">
                <a:latin typeface="Tifinaghe-latin-ircam" panose="02000000000000000000" pitchFamily="2" charset="0"/>
              </a:rPr>
              <a:t> 144 n </a:t>
            </a:r>
            <a:r>
              <a:rPr lang="fr-FR" dirty="0" err="1" smtClean="0">
                <a:latin typeface="Tifinaghe-latin-ircam" panose="02000000000000000000" pitchFamily="2" charset="0"/>
              </a:rPr>
              <a:t>tudmiwin</a:t>
            </a:r>
            <a:r>
              <a:rPr lang="fr-FR" dirty="0" smtClean="0">
                <a:latin typeface="Tifinaghe-latin-ircam" panose="02000000000000000000" pitchFamily="2" charset="0"/>
              </a:rPr>
              <a:t/>
            </a:r>
            <a:br>
              <a:rPr lang="fr-FR" dirty="0" smtClean="0">
                <a:latin typeface="Tifinaghe-latin-ircam" panose="02000000000000000000" pitchFamily="2" charset="0"/>
              </a:rPr>
            </a:br>
            <a:r>
              <a:rPr lang="fr-FR" dirty="0" smtClean="0">
                <a:latin typeface="Tifinaghe-latin-ircam" panose="02000000000000000000" pitchFamily="2" charset="0"/>
              </a:rPr>
              <a:t>P</a:t>
            </a:r>
            <a:r>
              <a:rPr lang="fr-FR" dirty="0" smtClean="0">
                <a:latin typeface="Times New Roman" panose="02020603050405020304" pitchFamily="18" charset="0"/>
                <a:cs typeface="Times New Roman" panose="02020603050405020304" pitchFamily="18" charset="0"/>
              </a:rPr>
              <a:t>ublié en 2015, 144 pages </a:t>
            </a:r>
            <a:endParaRPr lang="fr-FR" dirty="0">
              <a:latin typeface="Tifinaghe-latin-ircam" panose="02000000000000000000" pitchFamily="2" charset="0"/>
            </a:endParaRPr>
          </a:p>
        </p:txBody>
      </p:sp>
      <p:sp>
        <p:nvSpPr>
          <p:cNvPr id="3" name="Espace réservé du contenu 2"/>
          <p:cNvSpPr>
            <a:spLocks noGrp="1"/>
          </p:cNvSpPr>
          <p:nvPr>
            <p:ph idx="1"/>
          </p:nvPr>
        </p:nvSpPr>
        <p:spPr/>
        <p:txBody>
          <a:bodyPr>
            <a:normAutofit fontScale="92500"/>
          </a:bodyPr>
          <a:lstStyle/>
          <a:p>
            <a:pPr algn="just"/>
            <a:r>
              <a:rPr lang="fr-FR" sz="3600" dirty="0" smtClean="0">
                <a:latin typeface="Tifinaghe-latin-ircam" panose="02000000000000000000" pitchFamily="2" charset="0"/>
              </a:rPr>
              <a:t>Yura s </a:t>
            </a:r>
            <a:r>
              <a:rPr lang="fr-FR" sz="3600" dirty="0" err="1" smtClean="0">
                <a:latin typeface="Tifinaghe-latin-ircam" panose="02000000000000000000" pitchFamily="2" charset="0"/>
              </a:rPr>
              <a:t>ict</a:t>
            </a:r>
            <a:r>
              <a:rPr lang="fr-FR" sz="3600" dirty="0" smtClean="0">
                <a:latin typeface="Tifinaghe-latin-ircam" panose="02000000000000000000" pitchFamily="2" charset="0"/>
              </a:rPr>
              <a:t> n iles </a:t>
            </a:r>
            <a:r>
              <a:rPr lang="fr-FR" sz="3600" dirty="0" err="1" smtClean="0">
                <a:latin typeface="Tifinaghe-latin-ircam" panose="02000000000000000000" pitchFamily="2" charset="0"/>
              </a:rPr>
              <a:t>adevran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ict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tefrest</a:t>
            </a:r>
            <a:r>
              <a:rPr lang="fr-FR" sz="3600" dirty="0" smtClean="0">
                <a:latin typeface="Tifinaghe-latin-ircam" panose="02000000000000000000" pitchFamily="2" charset="0"/>
              </a:rPr>
              <a:t> d </a:t>
            </a:r>
            <a:r>
              <a:rPr lang="fr-FR" sz="3600" dirty="0" err="1" smtClean="0">
                <a:latin typeface="Tifinaghe-latin-ircam" panose="02000000000000000000" pitchFamily="2" charset="0"/>
              </a:rPr>
              <a:t>tamaynut</a:t>
            </a:r>
            <a:r>
              <a:rPr lang="fr-FR" sz="3600" dirty="0" smtClean="0">
                <a:latin typeface="Tifinaghe-latin-ircam" panose="02000000000000000000" pitchFamily="2" charset="0"/>
              </a:rPr>
              <a:t> di tira n </a:t>
            </a:r>
            <a:r>
              <a:rPr lang="fr-FR" sz="3600" dirty="0" err="1" smtClean="0">
                <a:latin typeface="Tifinaghe-latin-ircam" panose="02000000000000000000" pitchFamily="2" charset="0"/>
              </a:rPr>
              <a:t>Mupamed</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Buzeggu</a:t>
            </a:r>
            <a:r>
              <a:rPr lang="fr-FR" sz="3600" dirty="0" smtClean="0">
                <a:latin typeface="Tifinaghe-latin-ircam" panose="02000000000000000000" pitchFamily="2" charset="0"/>
              </a:rPr>
              <a:t>. Awarni </a:t>
            </a:r>
            <a:r>
              <a:rPr lang="fr-FR" sz="3600" dirty="0" err="1" smtClean="0">
                <a:latin typeface="Tifinaghe-latin-ircam" panose="02000000000000000000" pitchFamily="2" charset="0"/>
              </a:rPr>
              <a:t>ungalen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idi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yegga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tizemaar</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usebded</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tutlay</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yedwel</a:t>
            </a:r>
            <a:r>
              <a:rPr lang="fr-FR" sz="3600" dirty="0" smtClean="0">
                <a:latin typeface="Tifinaghe-latin-ircam" panose="02000000000000000000" pitchFamily="2" charset="0"/>
              </a:rPr>
              <a:t> var </a:t>
            </a:r>
            <a:r>
              <a:rPr lang="fr-FR" sz="3600" dirty="0" err="1" smtClean="0">
                <a:latin typeface="Tifinaghe-latin-ircam" panose="02000000000000000000" pitchFamily="2" charset="0"/>
              </a:rPr>
              <a:t>tadevrant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nness</a:t>
            </a:r>
            <a:r>
              <a:rPr lang="fr-FR" sz="3600" dirty="0" smtClean="0">
                <a:latin typeface="Tifinaghe-latin-ircam" panose="02000000000000000000" pitchFamily="2" charset="0"/>
              </a:rPr>
              <a:t>. Da  ad </a:t>
            </a:r>
            <a:r>
              <a:rPr lang="fr-FR" sz="3600" dirty="0" err="1" smtClean="0">
                <a:latin typeface="Tifinaghe-latin-ircam" panose="02000000000000000000" pitchFamily="2" charset="0"/>
              </a:rPr>
              <a:t>negg</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ijj</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useqsi</a:t>
            </a:r>
            <a:r>
              <a:rPr lang="fr-FR" sz="3600" dirty="0" smtClean="0">
                <a:latin typeface="Tifinaghe-latin-ircam" panose="02000000000000000000" pitchFamily="2" charset="0"/>
              </a:rPr>
              <a:t>: </a:t>
            </a:r>
            <a:r>
              <a:rPr lang="fr-FR" sz="3600" dirty="0">
                <a:latin typeface="Tifinaghe-latin-ircam" panose="02000000000000000000" pitchFamily="2" charset="0"/>
              </a:rPr>
              <a:t>M</a:t>
            </a:r>
            <a:r>
              <a:rPr lang="fr-FR" sz="3600" dirty="0" smtClean="0">
                <a:latin typeface="Tifinaghe-latin-ircam" panose="02000000000000000000" pitchFamily="2" charset="0"/>
              </a:rPr>
              <a:t>ayemmi </a:t>
            </a:r>
            <a:r>
              <a:rPr lang="fr-FR" sz="3600" dirty="0" err="1" smtClean="0">
                <a:latin typeface="Tifinaghe-latin-ircam" panose="02000000000000000000" pitchFamily="2" charset="0"/>
              </a:rPr>
              <a:t>adwal</a:t>
            </a:r>
            <a:r>
              <a:rPr lang="fr-FR" sz="3600" dirty="0" smtClean="0">
                <a:latin typeface="Tifinaghe-latin-ircam" panose="02000000000000000000" pitchFamily="2" charset="0"/>
              </a:rPr>
              <a:t> a var </a:t>
            </a:r>
            <a:r>
              <a:rPr lang="fr-FR" sz="3600" dirty="0" err="1" smtClean="0">
                <a:latin typeface="Tifinaghe-latin-ircam" panose="02000000000000000000" pitchFamily="2" charset="0"/>
              </a:rPr>
              <a:t>tdevrant</a:t>
            </a:r>
            <a:r>
              <a:rPr lang="fr-FR" sz="3600" dirty="0" smtClean="0">
                <a:latin typeface="Tifinaghe-latin-ircam" panose="02000000000000000000" pitchFamily="2" charset="0"/>
              </a:rPr>
              <a:t>? Ma d </a:t>
            </a:r>
            <a:r>
              <a:rPr lang="fr-FR" sz="3600" dirty="0" err="1" smtClean="0">
                <a:latin typeface="Tifinaghe-latin-ircam" panose="02000000000000000000" pitchFamily="2" charset="0"/>
              </a:rPr>
              <a:t>adwal</a:t>
            </a:r>
            <a:r>
              <a:rPr lang="fr-FR" sz="3600" dirty="0" smtClean="0">
                <a:latin typeface="Tifinaghe-latin-ircam" panose="02000000000000000000" pitchFamily="2" charset="0"/>
              </a:rPr>
              <a:t> var </a:t>
            </a:r>
            <a:r>
              <a:rPr lang="fr-FR" sz="3600" dirty="0" err="1" smtClean="0">
                <a:latin typeface="Tifinaghe-latin-ircam" panose="02000000000000000000" pitchFamily="2" charset="0"/>
              </a:rPr>
              <a:t>ixf</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nness</a:t>
            </a:r>
            <a:r>
              <a:rPr lang="fr-FR" sz="3600" dirty="0" smtClean="0">
                <a:latin typeface="Tifinaghe-latin-ircam" panose="02000000000000000000" pitchFamily="2" charset="0"/>
              </a:rPr>
              <a:t>, var </a:t>
            </a:r>
            <a:r>
              <a:rPr lang="fr-FR" sz="3600" dirty="0" err="1" smtClean="0">
                <a:latin typeface="Tifinaghe-latin-ircam" panose="02000000000000000000" pitchFamily="2" charset="0"/>
              </a:rPr>
              <a:t>tilit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nness</a:t>
            </a:r>
            <a:r>
              <a:rPr lang="fr-FR" sz="3600" dirty="0" smtClean="0">
                <a:latin typeface="Tifinaghe-latin-ircam" panose="02000000000000000000" pitchFamily="2" charset="0"/>
              </a:rPr>
              <a:t> ?</a:t>
            </a:r>
          </a:p>
          <a:p>
            <a:pPr algn="just"/>
            <a:r>
              <a:rPr lang="fr-FR" sz="3600" dirty="0" smtClean="0">
                <a:latin typeface="Times New Roman" panose="02020603050405020304" pitchFamily="18" charset="0"/>
                <a:cs typeface="Times New Roman" panose="02020603050405020304" pitchFamily="18" charset="0"/>
              </a:rPr>
              <a:t>L’auteur l’a écrit dans son parler local après avoir tenté de </a:t>
            </a:r>
            <a:r>
              <a:rPr lang="fr-FR" sz="3600" dirty="0" smtClean="0">
                <a:latin typeface="Times New Roman" panose="02020603050405020304" pitchFamily="18" charset="0"/>
                <a:cs typeface="Times New Roman" panose="02020603050405020304" pitchFamily="18" charset="0"/>
              </a:rPr>
              <a:t>standardiser, de normaliser </a:t>
            </a:r>
            <a:r>
              <a:rPr lang="fr-FR" sz="3600" dirty="0" smtClean="0">
                <a:latin typeface="Times New Roman" panose="02020603050405020304" pitchFamily="18" charset="0"/>
                <a:cs typeface="Times New Roman" panose="02020603050405020304" pitchFamily="18" charset="0"/>
              </a:rPr>
              <a:t>son style et sa graphie, il choisit dans ce roman, une écriture en variante locale. </a:t>
            </a:r>
            <a:r>
              <a:rPr lang="fr-FR" sz="3600" dirty="0" smtClean="0">
                <a:latin typeface="Times New Roman" panose="02020603050405020304" pitchFamily="18" charset="0"/>
                <a:cs typeface="Times New Roman" panose="02020603050405020304" pitchFamily="18" charset="0"/>
              </a:rPr>
              <a:t>Est-il un retour </a:t>
            </a:r>
            <a:r>
              <a:rPr lang="fr-FR" sz="3600" dirty="0" smtClean="0">
                <a:latin typeface="Times New Roman" panose="02020603050405020304" pitchFamily="18" charset="0"/>
                <a:cs typeface="Times New Roman" panose="02020603050405020304" pitchFamily="18" charset="0"/>
              </a:rPr>
              <a:t>vers l’identité local, vers l’être au lieu du paraitre? </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798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finaghe-latin-ircam" panose="02000000000000000000" pitchFamily="2" charset="0"/>
              </a:rPr>
              <a:t>Jar </a:t>
            </a:r>
            <a:r>
              <a:rPr lang="fr-FR" b="1" dirty="0" err="1" smtClean="0">
                <a:latin typeface="Tifinaghe-latin-ircam" panose="02000000000000000000" pitchFamily="2" charset="0"/>
              </a:rPr>
              <a:t>Talva</a:t>
            </a:r>
            <a:r>
              <a:rPr lang="fr-FR" b="1" dirty="0" smtClean="0">
                <a:latin typeface="Tifinaghe-latin-ircam" panose="02000000000000000000" pitchFamily="2" charset="0"/>
              </a:rPr>
              <a:t> d </a:t>
            </a:r>
            <a:r>
              <a:rPr lang="fr-FR" b="1" dirty="0" err="1">
                <a:latin typeface="Tifinaghe-latin-ircam" panose="02000000000000000000" pitchFamily="2" charset="0"/>
              </a:rPr>
              <a:t>w</a:t>
            </a:r>
            <a:r>
              <a:rPr lang="fr-FR" b="1" dirty="0" err="1" smtClean="0">
                <a:latin typeface="Tifinaghe-latin-ircam" panose="02000000000000000000" pitchFamily="2" charset="0"/>
              </a:rPr>
              <a:t>allav</a:t>
            </a:r>
            <a:r>
              <a:rPr lang="fr-FR" b="1" dirty="0" smtClean="0">
                <a:latin typeface="Tifinaghe-latin-ircam" panose="02000000000000000000" pitchFamily="2" charset="0"/>
              </a:rPr>
              <a:t> </a:t>
            </a:r>
            <a:br>
              <a:rPr lang="fr-FR" b="1" dirty="0" smtClean="0">
                <a:latin typeface="Tifinaghe-latin-ircam" panose="02000000000000000000" pitchFamily="2" charset="0"/>
              </a:rPr>
            </a:br>
            <a:r>
              <a:rPr lang="fr-FR" b="1" dirty="0" smtClean="0">
                <a:latin typeface="Times New Roman" panose="02020603050405020304" pitchFamily="18" charset="0"/>
                <a:cs typeface="Times New Roman" panose="02020603050405020304" pitchFamily="18" charset="0"/>
              </a:rPr>
              <a:t>Entre la forme et le fond</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Autofit/>
          </a:bodyPr>
          <a:lstStyle/>
          <a:p>
            <a:pPr algn="just"/>
            <a:r>
              <a:rPr lang="fr-FR" sz="3600" dirty="0" smtClean="0">
                <a:latin typeface="Tifinaghe-latin-ircam" panose="02000000000000000000" pitchFamily="2" charset="0"/>
              </a:rPr>
              <a:t>Tanfust </a:t>
            </a:r>
            <a:r>
              <a:rPr lang="fr-FR" sz="3600" dirty="0" err="1" smtClean="0">
                <a:latin typeface="Tifinaghe-latin-ircam" panose="02000000000000000000" pitchFamily="2" charset="0"/>
              </a:rPr>
              <a:t>tassenta</a:t>
            </a:r>
            <a:r>
              <a:rPr lang="fr-FR" sz="3600" dirty="0" smtClean="0">
                <a:latin typeface="Tifinaghe-latin-ircam" panose="02000000000000000000" pitchFamily="2" charset="0"/>
              </a:rPr>
              <a:t> s </a:t>
            </a:r>
            <a:r>
              <a:rPr lang="fr-FR" sz="3600" dirty="0" err="1" smtClean="0">
                <a:latin typeface="Tifinaghe-latin-ircam" panose="02000000000000000000" pitchFamily="2" charset="0"/>
              </a:rPr>
              <a:t>lmawt</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usellas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niv</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ijj</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wezyen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nness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Wenni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yemmuten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itemesawal</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aked</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wenni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yeqqimen</a:t>
            </a:r>
            <a:r>
              <a:rPr lang="fr-FR" sz="3600" dirty="0" smtClean="0">
                <a:latin typeface="Tifinaghe-latin-ircam" panose="02000000000000000000" pitchFamily="2" charset="0"/>
              </a:rPr>
              <a:t> di </a:t>
            </a:r>
            <a:r>
              <a:rPr lang="fr-FR" sz="3600" dirty="0" err="1" smtClean="0">
                <a:latin typeface="Tifinaghe-latin-ircam" panose="02000000000000000000" pitchFamily="2" charset="0"/>
              </a:rPr>
              <a:t>tudart,tilit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tmenva</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aked</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warwes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nness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itmspsab</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akides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tilit</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tidet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tzawar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avlaf</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tilit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awrik</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igåren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mamec</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xsen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inneäni</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Yenna</a:t>
            </a:r>
            <a:r>
              <a:rPr lang="fr-FR" sz="3600" dirty="0" smtClean="0">
                <a:latin typeface="Tifinaghe-latin-ircam" panose="02000000000000000000" pitchFamily="2" charset="0"/>
              </a:rPr>
              <a:t> as</a:t>
            </a:r>
          </a:p>
          <a:p>
            <a:pPr algn="just"/>
            <a:r>
              <a:rPr lang="fr-FR" sz="3600" dirty="0" smtClean="0">
                <a:latin typeface="Tifinaghe-latin-ircam" panose="02000000000000000000" pitchFamily="2" charset="0"/>
              </a:rPr>
              <a:t>« </a:t>
            </a:r>
            <a:r>
              <a:rPr lang="fr-FR" sz="3600" dirty="0" err="1" smtClean="0">
                <a:latin typeface="Tifinaghe-latin-ircam" panose="02000000000000000000" pitchFamily="2" charset="0"/>
              </a:rPr>
              <a:t>Twalat</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inu</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rexxu</a:t>
            </a:r>
            <a:r>
              <a:rPr lang="fr-FR" sz="3600" dirty="0" smtClean="0">
                <a:latin typeface="Tifinaghe-latin-ircam" panose="02000000000000000000" pitchFamily="2" charset="0"/>
              </a:rPr>
              <a:t>. D </a:t>
            </a:r>
            <a:r>
              <a:rPr lang="fr-FR" sz="3600" dirty="0" err="1" smtClean="0">
                <a:latin typeface="Tifinaghe-latin-ircam" panose="02000000000000000000" pitchFamily="2" charset="0"/>
              </a:rPr>
              <a:t>nnecc</a:t>
            </a:r>
            <a:r>
              <a:rPr lang="fr-FR" sz="3600" dirty="0" smtClean="0">
                <a:latin typeface="Tifinaghe-latin-ircam" panose="02000000000000000000" pitchFamily="2" charset="0"/>
              </a:rPr>
              <a:t> i va </a:t>
            </a:r>
            <a:r>
              <a:rPr lang="fr-FR" sz="3600" dirty="0" err="1" smtClean="0">
                <a:latin typeface="Tifinaghe-latin-ircam" panose="02000000000000000000" pitchFamily="2" charset="0"/>
              </a:rPr>
              <a:t>yessiwlen</a:t>
            </a:r>
            <a:r>
              <a:rPr lang="fr-FR" sz="3600" dirty="0" smtClean="0">
                <a:latin typeface="Tifinaghe-latin-ircam" panose="02000000000000000000" pitchFamily="2" charset="0"/>
              </a:rPr>
              <a:t>. </a:t>
            </a:r>
          </a:p>
          <a:p>
            <a:pPr marL="0" indent="0" algn="just">
              <a:buNone/>
            </a:pPr>
            <a:r>
              <a:rPr lang="fr-FR" sz="3600" dirty="0" err="1" smtClean="0">
                <a:latin typeface="Tifinaghe-latin-ircam" panose="02000000000000000000" pitchFamily="2" charset="0"/>
              </a:rPr>
              <a:t>Cekk</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ssevd</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Sqar</a:t>
            </a:r>
            <a:r>
              <a:rPr lang="fr-FR" sz="3600" dirty="0" smtClean="0">
                <a:latin typeface="Tifinaghe-latin-ircam" panose="02000000000000000000" pitchFamily="2" charset="0"/>
              </a:rPr>
              <a:t>. Sel… </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tudemt</a:t>
            </a:r>
            <a:r>
              <a:rPr lang="fr-FR" sz="3600" dirty="0" smtClean="0">
                <a:latin typeface="Tifinaghe-latin-ircam" panose="02000000000000000000" pitchFamily="2" charset="0"/>
              </a:rPr>
              <a:t> 3)</a:t>
            </a:r>
            <a:endParaRPr lang="fr-FR" sz="3600" dirty="0" smtClean="0">
              <a:latin typeface="Tifinaghe-latin-ircam" panose="02000000000000000000" pitchFamily="2" charset="0"/>
            </a:endParaRPr>
          </a:p>
          <a:p>
            <a:pPr marL="0" indent="0" algn="just">
              <a:buNone/>
            </a:pPr>
            <a:r>
              <a:rPr lang="fr-FR" sz="3600" dirty="0" smtClean="0">
                <a:latin typeface="Tifinaghe-latin-ircam" panose="02000000000000000000" pitchFamily="2" charset="0"/>
              </a:rPr>
              <a:t>D </a:t>
            </a:r>
            <a:r>
              <a:rPr lang="fr-FR" sz="3600" dirty="0" err="1" smtClean="0">
                <a:latin typeface="Tifinaghe-latin-ircam" panose="02000000000000000000" pitchFamily="2" charset="0"/>
              </a:rPr>
              <a:t>ttina</a:t>
            </a:r>
            <a:r>
              <a:rPr lang="fr-FR" sz="3600" dirty="0" smtClean="0">
                <a:latin typeface="Tifinaghe-latin-ircam" panose="02000000000000000000" pitchFamily="2" charset="0"/>
              </a:rPr>
              <a:t> d </a:t>
            </a:r>
            <a:r>
              <a:rPr lang="fr-FR" sz="3600" dirty="0" err="1" smtClean="0">
                <a:latin typeface="Tifinaghe-latin-ircam" panose="02000000000000000000" pitchFamily="2" charset="0"/>
              </a:rPr>
              <a:t>ttizemmar</a:t>
            </a:r>
            <a:r>
              <a:rPr lang="fr-FR" sz="3600" dirty="0" smtClean="0">
                <a:latin typeface="Tifinaghe-latin-ircam" panose="02000000000000000000" pitchFamily="2" charset="0"/>
              </a:rPr>
              <a:t> i </a:t>
            </a:r>
            <a:r>
              <a:rPr lang="fr-FR" sz="3600" dirty="0" err="1" smtClean="0">
                <a:latin typeface="Tifinaghe-latin-ircam" panose="02000000000000000000" pitchFamily="2" charset="0"/>
              </a:rPr>
              <a:t>ittic</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wungal</a:t>
            </a:r>
            <a:r>
              <a:rPr lang="fr-FR" sz="3600" dirty="0">
                <a:latin typeface="Tifinaghe-latin-ircam" panose="02000000000000000000" pitchFamily="2" charset="0"/>
              </a:rPr>
              <a:t> </a:t>
            </a:r>
            <a:r>
              <a:rPr lang="fr-FR" sz="3600" dirty="0" err="1" smtClean="0">
                <a:latin typeface="Tifinaghe-latin-ircam" panose="02000000000000000000" pitchFamily="2" charset="0"/>
              </a:rPr>
              <a:t>war</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dayes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iluganen</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tewnavin</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Amaru</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vares</a:t>
            </a:r>
            <a:r>
              <a:rPr lang="fr-FR" sz="3600" dirty="0" smtClean="0">
                <a:latin typeface="Tifinaghe-latin-ircam" panose="02000000000000000000" pitchFamily="2" charset="0"/>
              </a:rPr>
              <a:t> </a:t>
            </a:r>
            <a:r>
              <a:rPr lang="fr-FR" sz="3600" dirty="0" err="1" smtClean="0">
                <a:latin typeface="Tifinaghe-latin-ircam" panose="02000000000000000000" pitchFamily="2" charset="0"/>
              </a:rPr>
              <a:t>aïïas</a:t>
            </a:r>
            <a:r>
              <a:rPr lang="fr-FR" sz="3600" dirty="0" smtClean="0">
                <a:latin typeface="Tifinaghe-latin-ircam" panose="02000000000000000000" pitchFamily="2" charset="0"/>
              </a:rPr>
              <a:t> n </a:t>
            </a:r>
            <a:r>
              <a:rPr lang="fr-FR" sz="3600" dirty="0" err="1" smtClean="0">
                <a:latin typeface="Tifinaghe-latin-ircam" panose="02000000000000000000" pitchFamily="2" charset="0"/>
              </a:rPr>
              <a:t>tzemmar</a:t>
            </a:r>
            <a:r>
              <a:rPr lang="fr-FR" sz="3600" dirty="0" smtClean="0">
                <a:latin typeface="Tifinaghe-latin-ircam" panose="02000000000000000000" pitchFamily="2" charset="0"/>
              </a:rPr>
              <a:t> di tira.</a:t>
            </a:r>
          </a:p>
          <a:p>
            <a:pPr marL="0" indent="0" algn="just">
              <a:buNone/>
            </a:pPr>
            <a:endParaRPr lang="fr-FR" sz="3600" dirty="0">
              <a:latin typeface="Tifinaghe-latin-ircam" panose="02000000000000000000" pitchFamily="2" charset="0"/>
            </a:endParaRPr>
          </a:p>
        </p:txBody>
      </p:sp>
    </p:spTree>
    <p:extLst>
      <p:ext uri="{BB962C8B-B14F-4D97-AF65-F5344CB8AC3E}">
        <p14:creationId xmlns:p14="http://schemas.microsoft.com/office/powerpoint/2010/main" val="806429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a:bodyPr>
          <a:lstStyle/>
          <a:p>
            <a:pPr algn="just"/>
            <a:r>
              <a:rPr lang="fr-FR" sz="3600" dirty="0" smtClean="0">
                <a:latin typeface="Times New Roman" panose="02020603050405020304" pitchFamily="18" charset="0"/>
                <a:cs typeface="Times New Roman" panose="02020603050405020304" pitchFamily="18" charset="0"/>
              </a:rPr>
              <a:t>L’histoire commence </a:t>
            </a:r>
            <a:r>
              <a:rPr lang="fr-FR" sz="3600" dirty="0" smtClean="0">
                <a:latin typeface="Times New Roman" panose="02020603050405020304" pitchFamily="18" charset="0"/>
                <a:cs typeface="Times New Roman" panose="02020603050405020304" pitchFamily="18" charset="0"/>
              </a:rPr>
              <a:t>parle </a:t>
            </a:r>
            <a:r>
              <a:rPr lang="fr-FR" sz="3600" dirty="0" smtClean="0">
                <a:latin typeface="Times New Roman" panose="02020603050405020304" pitchFamily="18" charset="0"/>
                <a:cs typeface="Times New Roman" panose="02020603050405020304" pitchFamily="18" charset="0"/>
              </a:rPr>
              <a:t>dialogue entre le narrateur et personnage principal dont le double est en vie, plutôt, de sa première partie, de l’être alors que son paraitre est resté en vie. Alors, commence un voyage de dialogue entre le mort et le vivant, de monologue, de reproches de dénonciations du mort, de l’être au paraitre pace qu’il n’est qu’une apparence, du faire semblant. C’est l’une des problématiques les plus vieilles de la </a:t>
            </a:r>
            <a:r>
              <a:rPr lang="fr-FR" sz="3600" dirty="0" smtClean="0">
                <a:latin typeface="Times New Roman" panose="02020603050405020304" pitchFamily="18" charset="0"/>
                <a:cs typeface="Times New Roman" panose="02020603050405020304" pitchFamily="18" charset="0"/>
              </a:rPr>
              <a:t>philosophie. Voyons ce qu’en dit cet extrait de l’article de Libération.</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003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Autofit/>
          </a:bodyPr>
          <a:lstStyle/>
          <a:p>
            <a:pPr algn="just"/>
            <a:r>
              <a:rPr lang="fr-FR" dirty="0" smtClean="0"/>
              <a:t>«</a:t>
            </a:r>
            <a:r>
              <a:rPr lang="fr-FR" dirty="0" smtClean="0">
                <a:latin typeface="Times New Roman" panose="02020603050405020304" pitchFamily="18" charset="0"/>
                <a:cs typeface="Times New Roman" panose="02020603050405020304" pitchFamily="18" charset="0"/>
              </a:rPr>
              <a:t> L’idée que «derrière» le monde des apparences il y ait quelque chose - un autre monde, une essence, une volonté divine… - est comme rivée au cœur de la culture occidentale. Si on remontait à Homère, on retrouverait pourtant une tradition, dite «superficielle», qui prend pour réel ce qui apparaît, sans chercher au-delà aucune autre signification, et fait donc coïncider le «sens de la poésie» avec «son expression littéraire, avec l’écriture même (transmise au départ par la parole)». Mais une autre tradition s’est imposée, «issue des écritures dites saintes», qui «se veut profonde» parce qu’elle incite à chercher l’être ailleurs que dans le paraître, pose que tout sens est caché, donc sujet à interprétation. Dans l’optique «superficielle»,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3970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814</Words>
  <Application>Microsoft Office PowerPoint</Application>
  <PresentationFormat>Grand écran</PresentationFormat>
  <Paragraphs>38</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Tifinaghe-latin-ircam</vt:lpstr>
      <vt:lpstr>Times New Roman</vt:lpstr>
      <vt:lpstr>Thème Office</vt:lpstr>
      <vt:lpstr>Ungal d yimal n tsekla tamazivt Le Roman et le devenir de la littérature amazighe</vt:lpstr>
      <vt:lpstr>Ungal di tsekla Le roman dans la littérature</vt:lpstr>
      <vt:lpstr>Min yessemvaran tasekla n tvuri ? Quel genre développe la littérature lue?</vt:lpstr>
      <vt:lpstr>Tyumi n tsekla tamaziv tuyer attas var tira n wungal. Le développement de la littérature amazighe dépend surtout de l’écriture du roman.</vt:lpstr>
      <vt:lpstr>Tisensi i « Tudart deg wendel » Application au roman « Tudart deg wendel»</vt:lpstr>
      <vt:lpstr>Yeffev di 2015, dayes 144 n tudmiwin Publié en 2015, 144 pages </vt:lpstr>
      <vt:lpstr>Jar Talva d wallav  Entre la forme et le fond</vt:lpstr>
      <vt:lpstr>Présentation PowerPoint</vt:lpstr>
      <vt:lpstr>Présentation PowerPoint</vt:lpstr>
      <vt:lpstr>L’essence et l’apparence</vt:lpstr>
      <vt:lpstr>Présentation PowerPoint</vt:lpstr>
      <vt:lpstr>Allas s wedwel var deffar t:18 Récit en flashback</vt:lpstr>
      <vt:lpstr>Adwal va dcar d agenfu  </vt:lpstr>
      <vt:lpstr>TaÅrayt 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Ungal d yimal n tsekla tamazivt Le Roman et le devenir de la littérature amazighe</dc:title>
  <dc:creator>El Baghdadi</dc:creator>
  <cp:lastModifiedBy>El Baghdadi</cp:lastModifiedBy>
  <cp:revision>49</cp:revision>
  <dcterms:created xsi:type="dcterms:W3CDTF">2020-03-22T17:03:45Z</dcterms:created>
  <dcterms:modified xsi:type="dcterms:W3CDTF">2020-03-25T12:04:40Z</dcterms:modified>
</cp:coreProperties>
</file>